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77" r:id="rId2"/>
    <p:sldId id="290" r:id="rId3"/>
    <p:sldId id="292" r:id="rId4"/>
    <p:sldId id="293" r:id="rId5"/>
    <p:sldId id="291" r:id="rId6"/>
    <p:sldId id="294" r:id="rId7"/>
    <p:sldId id="295" r:id="rId8"/>
    <p:sldId id="319" r:id="rId9"/>
    <p:sldId id="303" r:id="rId10"/>
    <p:sldId id="296" r:id="rId11"/>
    <p:sldId id="297" r:id="rId12"/>
    <p:sldId id="298" r:id="rId13"/>
    <p:sldId id="299" r:id="rId14"/>
    <p:sldId id="300" r:id="rId15"/>
    <p:sldId id="302" r:id="rId16"/>
    <p:sldId id="305" r:id="rId17"/>
    <p:sldId id="306" r:id="rId18"/>
    <p:sldId id="307" r:id="rId19"/>
    <p:sldId id="308" r:id="rId20"/>
    <p:sldId id="309" r:id="rId21"/>
    <p:sldId id="325" r:id="rId22"/>
    <p:sldId id="326" r:id="rId23"/>
    <p:sldId id="327" r:id="rId24"/>
    <p:sldId id="312" r:id="rId25"/>
    <p:sldId id="313" r:id="rId26"/>
    <p:sldId id="310" r:id="rId27"/>
    <p:sldId id="311" r:id="rId28"/>
    <p:sldId id="314" r:id="rId29"/>
    <p:sldId id="315" r:id="rId30"/>
    <p:sldId id="316" r:id="rId31"/>
    <p:sldId id="317" r:id="rId32"/>
    <p:sldId id="318" r:id="rId33"/>
    <p:sldId id="320" r:id="rId34"/>
    <p:sldId id="321" r:id="rId35"/>
    <p:sldId id="323" r:id="rId36"/>
    <p:sldId id="328" r:id="rId37"/>
    <p:sldId id="324" r:id="rId38"/>
    <p:sldId id="280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ith" initials="h" lastIdx="0" clrIdx="0">
    <p:extLst>
      <p:ext uri="{19B8F6BF-5375-455C-9EA6-DF929625EA0E}">
        <p15:presenceInfo xmlns:p15="http://schemas.microsoft.com/office/powerpoint/2012/main" userId="hari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E67D-75D2-46BD-82D9-789D46494E59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C4959-1299-4568-9828-65CCA90E9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80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E24-4D17-46B0-9836-F038DFE87FDB}" type="datetime1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3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A9B5-4411-423A-8E92-91BB5629F85C}" type="datetime1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F352-C912-4C62-B765-EAF16EFCDEE0}" type="datetime1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4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016C-7CEC-4993-9EC1-CFAADCAA8A8C}" type="datetime1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9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8580-3C0E-40BB-89C3-925AA3BB116D}" type="datetime1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F533-BA24-4A1D-BD0C-3D95EBFC3D15}" type="datetime1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7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3D60-9FB6-4917-B214-564015ED38A4}" type="datetime1">
              <a:rPr lang="en-US" smtClean="0"/>
              <a:t>6/28/2020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8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591-B7CD-47AB-9957-8D211EE2E2CD}" type="datetime1">
              <a:rPr lang="en-US" smtClean="0"/>
              <a:t>6/28/2020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3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39D2-F2FF-4C7D-8527-86F002E08B0F}" type="datetime1">
              <a:rPr lang="en-US" smtClean="0"/>
              <a:t>6/28/2020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A638-6CB3-4C04-94CD-4356493C8AAE}" type="datetime1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4DAC-F0DF-4E1C-90DE-BD4B9B366324}" type="datetime1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A2FAD-B6E6-4D7A-AEB0-43DD86894564}" type="datetime1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27082-9623-4AB1-B9BE-6FF40228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5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0.png"/><Relationship Id="rId3" Type="http://schemas.openxmlformats.org/officeDocument/2006/relationships/image" Target="../media/image740.png"/><Relationship Id="rId7" Type="http://schemas.openxmlformats.org/officeDocument/2006/relationships/image" Target="../media/image86.png"/><Relationship Id="rId2" Type="http://schemas.openxmlformats.org/officeDocument/2006/relationships/image" Target="../media/image7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0.png"/><Relationship Id="rId5" Type="http://schemas.openxmlformats.org/officeDocument/2006/relationships/image" Target="../media/image760.png"/><Relationship Id="rId4" Type="http://schemas.openxmlformats.org/officeDocument/2006/relationships/image" Target="../media/image750.png"/><Relationship Id="rId9" Type="http://schemas.openxmlformats.org/officeDocument/2006/relationships/image" Target="../media/image80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3" Type="http://schemas.openxmlformats.org/officeDocument/2006/relationships/image" Target="../media/image820.png"/><Relationship Id="rId7" Type="http://schemas.openxmlformats.org/officeDocument/2006/relationships/image" Target="../media/image860.png"/><Relationship Id="rId12" Type="http://schemas.openxmlformats.org/officeDocument/2006/relationships/image" Target="../media/image91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50.png"/><Relationship Id="rId11" Type="http://schemas.openxmlformats.org/officeDocument/2006/relationships/image" Target="../media/image90.png"/><Relationship Id="rId5" Type="http://schemas.openxmlformats.org/officeDocument/2006/relationships/image" Target="../media/image840.png"/><Relationship Id="rId10" Type="http://schemas.openxmlformats.org/officeDocument/2006/relationships/image" Target="../media/image89.png"/><Relationship Id="rId4" Type="http://schemas.openxmlformats.org/officeDocument/2006/relationships/image" Target="../media/image830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05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12" Type="http://schemas.openxmlformats.org/officeDocument/2006/relationships/image" Target="../media/image104.png"/><Relationship Id="rId2" Type="http://schemas.openxmlformats.org/officeDocument/2006/relationships/image" Target="../media/image94.png"/><Relationship Id="rId16" Type="http://schemas.openxmlformats.org/officeDocument/2006/relationships/image" Target="../media/image10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5" Type="http://schemas.openxmlformats.org/officeDocument/2006/relationships/image" Target="../media/image97.png"/><Relationship Id="rId15" Type="http://schemas.openxmlformats.org/officeDocument/2006/relationships/image" Target="../media/image107.png"/><Relationship Id="rId10" Type="http://schemas.openxmlformats.org/officeDocument/2006/relationships/image" Target="../media/image102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Relationship Id="rId14" Type="http://schemas.openxmlformats.org/officeDocument/2006/relationships/image" Target="../media/image10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13" Type="http://schemas.openxmlformats.org/officeDocument/2006/relationships/image" Target="../media/image120.png"/><Relationship Id="rId3" Type="http://schemas.openxmlformats.org/officeDocument/2006/relationships/image" Target="../media/image110.png"/><Relationship Id="rId7" Type="http://schemas.openxmlformats.org/officeDocument/2006/relationships/image" Target="../media/image114.png"/><Relationship Id="rId12" Type="http://schemas.openxmlformats.org/officeDocument/2006/relationships/image" Target="../media/image119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2.png"/><Relationship Id="rId10" Type="http://schemas.openxmlformats.org/officeDocument/2006/relationships/image" Target="../media/image117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32.png"/><Relationship Id="rId18" Type="http://schemas.openxmlformats.org/officeDocument/2006/relationships/image" Target="../media/image137.png"/><Relationship Id="rId3" Type="http://schemas.openxmlformats.org/officeDocument/2006/relationships/image" Target="../media/image122.png"/><Relationship Id="rId7" Type="http://schemas.openxmlformats.org/officeDocument/2006/relationships/image" Target="../media/image126.png"/><Relationship Id="rId12" Type="http://schemas.openxmlformats.org/officeDocument/2006/relationships/image" Target="../media/image131.png"/><Relationship Id="rId17" Type="http://schemas.openxmlformats.org/officeDocument/2006/relationships/image" Target="../media/image136.png"/><Relationship Id="rId2" Type="http://schemas.openxmlformats.org/officeDocument/2006/relationships/image" Target="../media/image121.png"/><Relationship Id="rId16" Type="http://schemas.openxmlformats.org/officeDocument/2006/relationships/image" Target="../media/image1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5" Type="http://schemas.openxmlformats.org/officeDocument/2006/relationships/image" Target="../media/image124.png"/><Relationship Id="rId15" Type="http://schemas.openxmlformats.org/officeDocument/2006/relationships/image" Target="../media/image134.png"/><Relationship Id="rId10" Type="http://schemas.openxmlformats.org/officeDocument/2006/relationships/image" Target="../media/image129.png"/><Relationship Id="rId19" Type="http://schemas.openxmlformats.org/officeDocument/2006/relationships/image" Target="../media/image138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Relationship Id="rId14" Type="http://schemas.openxmlformats.org/officeDocument/2006/relationships/image" Target="../media/image13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png"/><Relationship Id="rId3" Type="http://schemas.openxmlformats.org/officeDocument/2006/relationships/image" Target="../media/image140.png"/><Relationship Id="rId7" Type="http://schemas.openxmlformats.org/officeDocument/2006/relationships/image" Target="../media/image144.png"/><Relationship Id="rId12" Type="http://schemas.openxmlformats.org/officeDocument/2006/relationships/image" Target="../media/image149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3.png"/><Relationship Id="rId11" Type="http://schemas.openxmlformats.org/officeDocument/2006/relationships/image" Target="../media/image148.png"/><Relationship Id="rId5" Type="http://schemas.openxmlformats.org/officeDocument/2006/relationships/image" Target="../media/image142.png"/><Relationship Id="rId10" Type="http://schemas.openxmlformats.org/officeDocument/2006/relationships/image" Target="../media/image147.png"/><Relationship Id="rId4" Type="http://schemas.openxmlformats.org/officeDocument/2006/relationships/image" Target="../media/image141.png"/><Relationship Id="rId9" Type="http://schemas.openxmlformats.org/officeDocument/2006/relationships/image" Target="../media/image14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4.png"/><Relationship Id="rId5" Type="http://schemas.openxmlformats.org/officeDocument/2006/relationships/image" Target="../media/image153.png"/><Relationship Id="rId4" Type="http://schemas.openxmlformats.org/officeDocument/2006/relationships/image" Target="../media/image15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png"/><Relationship Id="rId13" Type="http://schemas.openxmlformats.org/officeDocument/2006/relationships/image" Target="../media/image166.png"/><Relationship Id="rId3" Type="http://schemas.openxmlformats.org/officeDocument/2006/relationships/image" Target="../media/image156.png"/><Relationship Id="rId7" Type="http://schemas.openxmlformats.org/officeDocument/2006/relationships/image" Target="../media/image160.png"/><Relationship Id="rId12" Type="http://schemas.openxmlformats.org/officeDocument/2006/relationships/image" Target="../media/image165.png"/><Relationship Id="rId2" Type="http://schemas.openxmlformats.org/officeDocument/2006/relationships/image" Target="../media/image155.png"/><Relationship Id="rId16" Type="http://schemas.openxmlformats.org/officeDocument/2006/relationships/image" Target="../media/image1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9.png"/><Relationship Id="rId11" Type="http://schemas.openxmlformats.org/officeDocument/2006/relationships/image" Target="../media/image164.png"/><Relationship Id="rId5" Type="http://schemas.openxmlformats.org/officeDocument/2006/relationships/image" Target="../media/image158.png"/><Relationship Id="rId15" Type="http://schemas.openxmlformats.org/officeDocument/2006/relationships/image" Target="../media/image168.png"/><Relationship Id="rId10" Type="http://schemas.openxmlformats.org/officeDocument/2006/relationships/image" Target="../media/image163.png"/><Relationship Id="rId4" Type="http://schemas.openxmlformats.org/officeDocument/2006/relationships/image" Target="../media/image157.png"/><Relationship Id="rId9" Type="http://schemas.openxmlformats.org/officeDocument/2006/relationships/image" Target="../media/image162.png"/><Relationship Id="rId14" Type="http://schemas.openxmlformats.org/officeDocument/2006/relationships/image" Target="../media/image16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png"/><Relationship Id="rId3" Type="http://schemas.openxmlformats.org/officeDocument/2006/relationships/image" Target="../media/image171.png"/><Relationship Id="rId7" Type="http://schemas.openxmlformats.org/officeDocument/2006/relationships/image" Target="../media/image175.png"/><Relationship Id="rId12" Type="http://schemas.openxmlformats.org/officeDocument/2006/relationships/image" Target="../media/image18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4.png"/><Relationship Id="rId11" Type="http://schemas.openxmlformats.org/officeDocument/2006/relationships/image" Target="../media/image179.png"/><Relationship Id="rId5" Type="http://schemas.openxmlformats.org/officeDocument/2006/relationships/image" Target="../media/image173.png"/><Relationship Id="rId10" Type="http://schemas.openxmlformats.org/officeDocument/2006/relationships/image" Target="../media/image178.png"/><Relationship Id="rId4" Type="http://schemas.openxmlformats.org/officeDocument/2006/relationships/image" Target="../media/image172.png"/><Relationship Id="rId9" Type="http://schemas.openxmlformats.org/officeDocument/2006/relationships/image" Target="../media/image17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20.png"/><Relationship Id="rId2" Type="http://schemas.openxmlformats.org/officeDocument/2006/relationships/image" Target="../media/image18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2.png"/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4.png"/><Relationship Id="rId4" Type="http://schemas.openxmlformats.org/officeDocument/2006/relationships/image" Target="../media/image18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png"/><Relationship Id="rId13" Type="http://schemas.openxmlformats.org/officeDocument/2006/relationships/image" Target="../media/image196.png"/><Relationship Id="rId3" Type="http://schemas.openxmlformats.org/officeDocument/2006/relationships/image" Target="../media/image186.png"/><Relationship Id="rId7" Type="http://schemas.openxmlformats.org/officeDocument/2006/relationships/image" Target="../media/image190.png"/><Relationship Id="rId12" Type="http://schemas.openxmlformats.org/officeDocument/2006/relationships/image" Target="../media/image195.png"/><Relationship Id="rId17" Type="http://schemas.openxmlformats.org/officeDocument/2006/relationships/image" Target="../media/image200.png"/><Relationship Id="rId2" Type="http://schemas.openxmlformats.org/officeDocument/2006/relationships/image" Target="../media/image185.png"/><Relationship Id="rId16" Type="http://schemas.openxmlformats.org/officeDocument/2006/relationships/image" Target="../media/image19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9.png"/><Relationship Id="rId11" Type="http://schemas.openxmlformats.org/officeDocument/2006/relationships/image" Target="../media/image194.png"/><Relationship Id="rId5" Type="http://schemas.openxmlformats.org/officeDocument/2006/relationships/image" Target="../media/image188.png"/><Relationship Id="rId15" Type="http://schemas.openxmlformats.org/officeDocument/2006/relationships/image" Target="../media/image198.png"/><Relationship Id="rId10" Type="http://schemas.openxmlformats.org/officeDocument/2006/relationships/image" Target="../media/image193.png"/><Relationship Id="rId4" Type="http://schemas.openxmlformats.org/officeDocument/2006/relationships/image" Target="../media/image187.png"/><Relationship Id="rId9" Type="http://schemas.openxmlformats.org/officeDocument/2006/relationships/image" Target="../media/image192.png"/><Relationship Id="rId14" Type="http://schemas.openxmlformats.org/officeDocument/2006/relationships/image" Target="../media/image19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2.png"/><Relationship Id="rId2" Type="http://schemas.openxmlformats.org/officeDocument/2006/relationships/image" Target="../media/image20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5.png"/><Relationship Id="rId5" Type="http://schemas.openxmlformats.org/officeDocument/2006/relationships/image" Target="../media/image204.png"/><Relationship Id="rId4" Type="http://schemas.openxmlformats.org/officeDocument/2006/relationships/image" Target="../media/image20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70.png"/><Relationship Id="rId3" Type="http://schemas.openxmlformats.org/officeDocument/2006/relationships/image" Target="../media/image1821.png"/><Relationship Id="rId7" Type="http://schemas.openxmlformats.org/officeDocument/2006/relationships/image" Target="../media/image1860.png"/><Relationship Id="rId2" Type="http://schemas.openxmlformats.org/officeDocument/2006/relationships/image" Target="../media/image18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50.png"/><Relationship Id="rId5" Type="http://schemas.openxmlformats.org/officeDocument/2006/relationships/image" Target="../media/image1840.png"/><Relationship Id="rId4" Type="http://schemas.openxmlformats.org/officeDocument/2006/relationships/image" Target="../media/image1831.png"/><Relationship Id="rId9" Type="http://schemas.openxmlformats.org/officeDocument/2006/relationships/image" Target="../media/image188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50.png"/><Relationship Id="rId13" Type="http://schemas.openxmlformats.org/officeDocument/2006/relationships/image" Target="../media/image2000.png"/><Relationship Id="rId18" Type="http://schemas.openxmlformats.org/officeDocument/2006/relationships/image" Target="../media/image2050.png"/><Relationship Id="rId3" Type="http://schemas.openxmlformats.org/officeDocument/2006/relationships/image" Target="../media/image1900.png"/><Relationship Id="rId7" Type="http://schemas.openxmlformats.org/officeDocument/2006/relationships/image" Target="../media/image1940.png"/><Relationship Id="rId12" Type="http://schemas.openxmlformats.org/officeDocument/2006/relationships/image" Target="../media/image1990.png"/><Relationship Id="rId17" Type="http://schemas.openxmlformats.org/officeDocument/2006/relationships/image" Target="../media/image2040.png"/><Relationship Id="rId2" Type="http://schemas.openxmlformats.org/officeDocument/2006/relationships/image" Target="../media/image1890.png"/><Relationship Id="rId16" Type="http://schemas.openxmlformats.org/officeDocument/2006/relationships/image" Target="../media/image2030.png"/><Relationship Id="rId20" Type="http://schemas.openxmlformats.org/officeDocument/2006/relationships/image" Target="../media/image20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30.png"/><Relationship Id="rId11" Type="http://schemas.openxmlformats.org/officeDocument/2006/relationships/image" Target="../media/image1980.png"/><Relationship Id="rId5" Type="http://schemas.openxmlformats.org/officeDocument/2006/relationships/image" Target="../media/image1920.png"/><Relationship Id="rId15" Type="http://schemas.openxmlformats.org/officeDocument/2006/relationships/image" Target="../media/image2020.png"/><Relationship Id="rId10" Type="http://schemas.openxmlformats.org/officeDocument/2006/relationships/image" Target="../media/image1970.png"/><Relationship Id="rId19" Type="http://schemas.openxmlformats.org/officeDocument/2006/relationships/image" Target="../media/image206.png"/><Relationship Id="rId4" Type="http://schemas.openxmlformats.org/officeDocument/2006/relationships/image" Target="../media/image1910.png"/><Relationship Id="rId9" Type="http://schemas.openxmlformats.org/officeDocument/2006/relationships/image" Target="../media/image1960.png"/><Relationship Id="rId14" Type="http://schemas.openxmlformats.org/officeDocument/2006/relationships/image" Target="../media/image201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5.png"/><Relationship Id="rId3" Type="http://schemas.openxmlformats.org/officeDocument/2006/relationships/image" Target="../media/image210.png"/><Relationship Id="rId7" Type="http://schemas.openxmlformats.org/officeDocument/2006/relationships/image" Target="../media/image214.png"/><Relationship Id="rId2" Type="http://schemas.openxmlformats.org/officeDocument/2006/relationships/image" Target="../media/image20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3.png"/><Relationship Id="rId5" Type="http://schemas.openxmlformats.org/officeDocument/2006/relationships/image" Target="../media/image212.png"/><Relationship Id="rId4" Type="http://schemas.openxmlformats.org/officeDocument/2006/relationships/image" Target="../media/image211.png"/><Relationship Id="rId9" Type="http://schemas.openxmlformats.org/officeDocument/2006/relationships/image" Target="../media/image21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3.png"/><Relationship Id="rId3" Type="http://schemas.openxmlformats.org/officeDocument/2006/relationships/image" Target="../media/image218.png"/><Relationship Id="rId7" Type="http://schemas.openxmlformats.org/officeDocument/2006/relationships/image" Target="../media/image222.png"/><Relationship Id="rId2" Type="http://schemas.openxmlformats.org/officeDocument/2006/relationships/image" Target="../media/image2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1.png"/><Relationship Id="rId5" Type="http://schemas.openxmlformats.org/officeDocument/2006/relationships/image" Target="../media/image220.png"/><Relationship Id="rId4" Type="http://schemas.openxmlformats.org/officeDocument/2006/relationships/image" Target="../media/image21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13" Type="http://schemas.openxmlformats.org/officeDocument/2006/relationships/image" Target="../media/image235.png"/><Relationship Id="rId3" Type="http://schemas.openxmlformats.org/officeDocument/2006/relationships/image" Target="../media/image225.png"/><Relationship Id="rId7" Type="http://schemas.openxmlformats.org/officeDocument/2006/relationships/image" Target="../media/image229.png"/><Relationship Id="rId12" Type="http://schemas.openxmlformats.org/officeDocument/2006/relationships/image" Target="../media/image234.png"/><Relationship Id="rId2" Type="http://schemas.openxmlformats.org/officeDocument/2006/relationships/image" Target="../media/image2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8.png"/><Relationship Id="rId11" Type="http://schemas.openxmlformats.org/officeDocument/2006/relationships/image" Target="../media/image233.png"/><Relationship Id="rId5" Type="http://schemas.openxmlformats.org/officeDocument/2006/relationships/image" Target="../media/image227.png"/><Relationship Id="rId15" Type="http://schemas.openxmlformats.org/officeDocument/2006/relationships/image" Target="../media/image237.png"/><Relationship Id="rId10" Type="http://schemas.openxmlformats.org/officeDocument/2006/relationships/image" Target="../media/image232.png"/><Relationship Id="rId4" Type="http://schemas.openxmlformats.org/officeDocument/2006/relationships/image" Target="../media/image226.png"/><Relationship Id="rId9" Type="http://schemas.openxmlformats.org/officeDocument/2006/relationships/image" Target="../media/image231.png"/><Relationship Id="rId14" Type="http://schemas.openxmlformats.org/officeDocument/2006/relationships/image" Target="../media/image23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4.png"/><Relationship Id="rId3" Type="http://schemas.openxmlformats.org/officeDocument/2006/relationships/image" Target="../media/image239.png"/><Relationship Id="rId7" Type="http://schemas.openxmlformats.org/officeDocument/2006/relationships/image" Target="../media/image243.png"/><Relationship Id="rId2" Type="http://schemas.openxmlformats.org/officeDocument/2006/relationships/image" Target="../media/image2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2.png"/><Relationship Id="rId5" Type="http://schemas.openxmlformats.org/officeDocument/2006/relationships/image" Target="../media/image241.png"/><Relationship Id="rId10" Type="http://schemas.openxmlformats.org/officeDocument/2006/relationships/image" Target="../media/image246.png"/><Relationship Id="rId4" Type="http://schemas.openxmlformats.org/officeDocument/2006/relationships/image" Target="../media/image240.png"/><Relationship Id="rId9" Type="http://schemas.openxmlformats.org/officeDocument/2006/relationships/image" Target="../media/image245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3.png"/><Relationship Id="rId13" Type="http://schemas.openxmlformats.org/officeDocument/2006/relationships/image" Target="../media/image258.png"/><Relationship Id="rId3" Type="http://schemas.openxmlformats.org/officeDocument/2006/relationships/image" Target="../media/image248.png"/><Relationship Id="rId7" Type="http://schemas.openxmlformats.org/officeDocument/2006/relationships/image" Target="../media/image252.png"/><Relationship Id="rId12" Type="http://schemas.openxmlformats.org/officeDocument/2006/relationships/image" Target="../media/image257.png"/><Relationship Id="rId2" Type="http://schemas.openxmlformats.org/officeDocument/2006/relationships/image" Target="../media/image2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1.png"/><Relationship Id="rId11" Type="http://schemas.openxmlformats.org/officeDocument/2006/relationships/image" Target="../media/image256.png"/><Relationship Id="rId5" Type="http://schemas.openxmlformats.org/officeDocument/2006/relationships/image" Target="../media/image250.png"/><Relationship Id="rId10" Type="http://schemas.openxmlformats.org/officeDocument/2006/relationships/image" Target="../media/image255.png"/><Relationship Id="rId4" Type="http://schemas.openxmlformats.org/officeDocument/2006/relationships/image" Target="../media/image249.png"/><Relationship Id="rId9" Type="http://schemas.openxmlformats.org/officeDocument/2006/relationships/image" Target="../media/image254.png"/><Relationship Id="rId14" Type="http://schemas.openxmlformats.org/officeDocument/2006/relationships/image" Target="../media/image259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6.png"/><Relationship Id="rId3" Type="http://schemas.openxmlformats.org/officeDocument/2006/relationships/image" Target="../media/image261.png"/><Relationship Id="rId7" Type="http://schemas.openxmlformats.org/officeDocument/2006/relationships/image" Target="../media/image265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4.png"/><Relationship Id="rId5" Type="http://schemas.openxmlformats.org/officeDocument/2006/relationships/image" Target="../media/image263.png"/><Relationship Id="rId4" Type="http://schemas.openxmlformats.org/officeDocument/2006/relationships/image" Target="../media/image26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8.png"/><Relationship Id="rId2" Type="http://schemas.openxmlformats.org/officeDocument/2006/relationships/image" Target="../media/image26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3.png"/><Relationship Id="rId2" Type="http://schemas.openxmlformats.org/officeDocument/2006/relationships/image" Target="../media/image27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5.png"/><Relationship Id="rId2" Type="http://schemas.openxmlformats.org/officeDocument/2006/relationships/image" Target="../media/image27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6.png"/><Relationship Id="rId7" Type="http://schemas.openxmlformats.org/officeDocument/2006/relationships/image" Target="../media/image280.png"/><Relationship Id="rId2" Type="http://schemas.openxmlformats.org/officeDocument/2006/relationships/image" Target="../media/image27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9.png"/><Relationship Id="rId5" Type="http://schemas.openxmlformats.org/officeDocument/2006/relationships/image" Target="../media/image278.png"/><Relationship Id="rId4" Type="http://schemas.openxmlformats.org/officeDocument/2006/relationships/image" Target="../media/image27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8.png"/><Relationship Id="rId2" Type="http://schemas.openxmlformats.org/officeDocument/2006/relationships/image" Target="../media/image43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2" Type="http://schemas.openxmlformats.org/officeDocument/2006/relationships/image" Target="../media/image70.png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70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5995" y="550390"/>
            <a:ext cx="59829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Control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Stability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CEC5-4AF1-4231-8679-6B610D32C3E2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60678" y="4520707"/>
            <a:ext cx="5349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Alaa Kareem Mohammed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63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72499" y="205507"/>
            <a:ext cx="1316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499" y="593022"/>
            <a:ext cx="107017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closed system shown in the block diagram below.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  Test the stability.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  Is the system stable if Integral mode (I= 4 min) is added to the proportional controller(Kc=2.5)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848956" y="2837219"/>
            <a:ext cx="7919417" cy="2978324"/>
            <a:chOff x="2701472" y="1937568"/>
            <a:chExt cx="7919417" cy="2978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3"/>
                <p:cNvSpPr txBox="1"/>
                <p:nvPr/>
              </p:nvSpPr>
              <p:spPr>
                <a:xfrm>
                  <a:off x="4746964" y="3420561"/>
                  <a:ext cx="546560" cy="400110"/>
                </a:xfrm>
                <a:prstGeom prst="rect">
                  <a:avLst/>
                </a:prstGeom>
                <a:no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.5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6964" y="3420561"/>
                  <a:ext cx="546560" cy="4001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oup 6"/>
            <p:cNvGrpSpPr/>
            <p:nvPr/>
          </p:nvGrpSpPr>
          <p:grpSpPr>
            <a:xfrm>
              <a:off x="3795421" y="3349415"/>
              <a:ext cx="457515" cy="492477"/>
              <a:chOff x="755873" y="859698"/>
              <a:chExt cx="345056" cy="31074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755873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5" name="TextBox 32"/>
              <p:cNvSpPr txBox="1"/>
              <p:nvPr/>
            </p:nvSpPr>
            <p:spPr>
              <a:xfrm>
                <a:off x="813364" y="859698"/>
                <a:ext cx="229870" cy="233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947349" y="3378006"/>
              <a:ext cx="457515" cy="492477"/>
              <a:chOff x="4163308" y="859698"/>
              <a:chExt cx="345056" cy="31074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4163308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TextBox 30"/>
              <p:cNvSpPr txBox="1"/>
              <p:nvPr/>
            </p:nvSpPr>
            <p:spPr>
              <a:xfrm>
                <a:off x="4220718" y="859698"/>
                <a:ext cx="229870" cy="2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3461290" y="3578061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>
            <a:xfrm>
              <a:off x="5320863" y="3623636"/>
              <a:ext cx="54864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>
            <a:xfrm>
              <a:off x="6900065" y="3623636"/>
              <a:ext cx="3657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>
            <a:xfrm>
              <a:off x="8618844" y="3623636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3998388" y="4578043"/>
              <a:ext cx="274320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7583865" y="4578043"/>
              <a:ext cx="2035117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9622183" y="3608114"/>
              <a:ext cx="0" cy="96992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8420204" y="2242614"/>
              <a:ext cx="769371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>
            <a:xfrm>
              <a:off x="6969329" y="2268749"/>
              <a:ext cx="620528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>
            <a:xfrm>
              <a:off x="9404864" y="3608116"/>
              <a:ext cx="47733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8640935" y="2807607"/>
              <a:ext cx="109728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>
            <a:xfrm rot="16200000" flipV="1">
              <a:off x="3658283" y="4212283"/>
              <a:ext cx="73152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9325139" y="3044619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732371" y="3182749"/>
              <a:ext cx="293001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flipH="1">
              <a:off x="3588894" y="3055547"/>
              <a:ext cx="425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69833" y="3694097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_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6205472" y="2042559"/>
                  <a:ext cx="780493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m:rPr>
                          <m:sty m:val="p"/>
                        </m:rPr>
                        <a:rPr lang="en-US" sz="2000" b="0" i="0" kern="1200" baseline="-250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5472" y="2042559"/>
                  <a:ext cx="780493" cy="400110"/>
                </a:xfrm>
                <a:prstGeom prst="rect">
                  <a:avLst/>
                </a:prstGeom>
                <a:blipFill>
                  <a:blip r:embed="rId3"/>
                  <a:stretch>
                    <a:fillRect t="-9231" r="-3906" b="-2769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9841237" y="3309932"/>
                  <a:ext cx="779652" cy="4941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41237" y="3309932"/>
                  <a:ext cx="779652" cy="494131"/>
                </a:xfrm>
                <a:prstGeom prst="rect">
                  <a:avLst/>
                </a:prstGeom>
                <a:blipFill>
                  <a:blip r:embed="rId4"/>
                  <a:stretch>
                    <a:fillRect t="-7407" r="-3150" b="-2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701472" y="3199394"/>
                  <a:ext cx="88742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m:rPr>
                          <m:sty m:val="p"/>
                        </m:rPr>
                        <a:rPr lang="en-US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1472" y="3199394"/>
                  <a:ext cx="887422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b="-2459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7581128" y="1937568"/>
                  <a:ext cx="839076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1128" y="1937568"/>
                  <a:ext cx="839076" cy="67569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/>
            <p:cNvCxnSpPr/>
            <p:nvPr/>
          </p:nvCxnSpPr>
          <p:spPr>
            <a:xfrm>
              <a:off x="4272708" y="3578061"/>
              <a:ext cx="47425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7265825" y="3233087"/>
                  <a:ext cx="1312987" cy="725135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(5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5825" y="3233087"/>
                  <a:ext cx="1312987" cy="72513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5869503" y="3270265"/>
                  <a:ext cx="981744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9503" y="3270265"/>
                  <a:ext cx="981744" cy="67569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6741588" y="4240194"/>
                  <a:ext cx="839076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1588" y="4240194"/>
                  <a:ext cx="839076" cy="67569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97558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5386" y="458619"/>
            <a:ext cx="1080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272583" y="658674"/>
            <a:ext cx="7919417" cy="2978324"/>
            <a:chOff x="2701472" y="1937568"/>
            <a:chExt cx="7919417" cy="2978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3"/>
                <p:cNvSpPr txBox="1"/>
                <p:nvPr/>
              </p:nvSpPr>
              <p:spPr>
                <a:xfrm>
                  <a:off x="4746964" y="3420561"/>
                  <a:ext cx="546560" cy="400110"/>
                </a:xfrm>
                <a:prstGeom prst="rect">
                  <a:avLst/>
                </a:prstGeom>
                <a:no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.5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6964" y="3420561"/>
                  <a:ext cx="546560" cy="4001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Group 5"/>
            <p:cNvGrpSpPr/>
            <p:nvPr/>
          </p:nvGrpSpPr>
          <p:grpSpPr>
            <a:xfrm>
              <a:off x="3795421" y="3349415"/>
              <a:ext cx="457515" cy="492477"/>
              <a:chOff x="755873" y="859698"/>
              <a:chExt cx="345056" cy="31074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755873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5" name="TextBox 32"/>
              <p:cNvSpPr txBox="1"/>
              <p:nvPr/>
            </p:nvSpPr>
            <p:spPr>
              <a:xfrm>
                <a:off x="813364" y="859698"/>
                <a:ext cx="229870" cy="233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8947349" y="3378006"/>
              <a:ext cx="457515" cy="492477"/>
              <a:chOff x="4163308" y="859698"/>
              <a:chExt cx="345056" cy="31074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4163308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TextBox 30"/>
              <p:cNvSpPr txBox="1"/>
              <p:nvPr/>
            </p:nvSpPr>
            <p:spPr>
              <a:xfrm>
                <a:off x="4220718" y="859698"/>
                <a:ext cx="229870" cy="2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3461290" y="3578061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>
            <a:xfrm>
              <a:off x="5320863" y="3623636"/>
              <a:ext cx="54864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>
            <a:xfrm>
              <a:off x="6900065" y="3623636"/>
              <a:ext cx="3657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>
            <a:xfrm>
              <a:off x="8618844" y="3623636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998388" y="4578043"/>
              <a:ext cx="274320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7583865" y="4578043"/>
              <a:ext cx="2035117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9622183" y="3608114"/>
              <a:ext cx="0" cy="96992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8420204" y="2242614"/>
              <a:ext cx="769371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>
            <a:xfrm>
              <a:off x="6969329" y="2268749"/>
              <a:ext cx="620528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>
            <a:xfrm>
              <a:off x="9404864" y="3608116"/>
              <a:ext cx="47733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8640935" y="2807607"/>
              <a:ext cx="109728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>
            <a:xfrm rot="16200000" flipV="1">
              <a:off x="3658283" y="4212283"/>
              <a:ext cx="73152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0" name="TextBox 20"/>
            <p:cNvSpPr txBox="1"/>
            <p:nvPr/>
          </p:nvSpPr>
          <p:spPr>
            <a:xfrm>
              <a:off x="9325139" y="3044619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8732371" y="3182749"/>
              <a:ext cx="293001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Box 22"/>
            <p:cNvSpPr txBox="1"/>
            <p:nvPr/>
          </p:nvSpPr>
          <p:spPr>
            <a:xfrm flipH="1">
              <a:off x="3588894" y="3055547"/>
              <a:ext cx="425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3669833" y="3694097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_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4"/>
                <p:cNvSpPr txBox="1"/>
                <p:nvPr/>
              </p:nvSpPr>
              <p:spPr>
                <a:xfrm>
                  <a:off x="6205472" y="2042559"/>
                  <a:ext cx="780493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m:rPr>
                          <m:sty m:val="p"/>
                        </m:rPr>
                        <a:rPr lang="en-US" sz="2000" b="0" i="0" kern="1200" baseline="-250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5472" y="2042559"/>
                  <a:ext cx="780493" cy="400110"/>
                </a:xfrm>
                <a:prstGeom prst="rect">
                  <a:avLst/>
                </a:prstGeom>
                <a:blipFill>
                  <a:blip r:embed="rId3"/>
                  <a:stretch>
                    <a:fillRect t="-7576" r="-3125" b="-2575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5"/>
                <p:cNvSpPr txBox="1"/>
                <p:nvPr/>
              </p:nvSpPr>
              <p:spPr>
                <a:xfrm>
                  <a:off x="9841237" y="3309932"/>
                  <a:ext cx="779652" cy="4941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5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41237" y="3309932"/>
                  <a:ext cx="779652" cy="494131"/>
                </a:xfrm>
                <a:prstGeom prst="rect">
                  <a:avLst/>
                </a:prstGeom>
                <a:blipFill>
                  <a:blip r:embed="rId4"/>
                  <a:stretch>
                    <a:fillRect t="-6173" r="-3125" b="-2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6"/>
                <p:cNvSpPr txBox="1"/>
                <p:nvPr/>
              </p:nvSpPr>
              <p:spPr>
                <a:xfrm>
                  <a:off x="2701472" y="3199394"/>
                  <a:ext cx="88742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m:rPr>
                          <m:sty m:val="p"/>
                        </m:rPr>
                        <a:rPr lang="en-US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6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1472" y="3199394"/>
                  <a:ext cx="887422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b="-2459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7581128" y="1937568"/>
                  <a:ext cx="839076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1128" y="1937568"/>
                  <a:ext cx="839076" cy="67569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Arrow Connector 27"/>
            <p:cNvCxnSpPr/>
            <p:nvPr/>
          </p:nvCxnSpPr>
          <p:spPr>
            <a:xfrm>
              <a:off x="4272708" y="3578061"/>
              <a:ext cx="47425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7265825" y="3233087"/>
                  <a:ext cx="1312987" cy="725135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(5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5825" y="3233087"/>
                  <a:ext cx="1312987" cy="72513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5869503" y="3270265"/>
                  <a:ext cx="981744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9503" y="3270265"/>
                  <a:ext cx="981744" cy="67569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6741588" y="4240194"/>
                  <a:ext cx="839076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1588" y="4240194"/>
                  <a:ext cx="839076" cy="67569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5"/>
              <p:cNvSpPr txBox="1"/>
              <p:nvPr/>
            </p:nvSpPr>
            <p:spPr>
              <a:xfrm>
                <a:off x="487245" y="1403624"/>
                <a:ext cx="2085186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45" y="1403624"/>
                <a:ext cx="208518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13552" y="2679328"/>
                <a:ext cx="3601691" cy="67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2.5)(2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+1)(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52" y="2679328"/>
                <a:ext cx="3601691" cy="6790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33469" y="2155721"/>
                <a:ext cx="2309030" cy="423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69" y="2155721"/>
                <a:ext cx="2309030" cy="423770"/>
              </a:xfrm>
              <a:prstGeom prst="rect">
                <a:avLst/>
              </a:prstGeom>
              <a:blipFill>
                <a:blip r:embed="rId12"/>
                <a:stretch>
                  <a:fillRect b="-5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33469" y="3790025"/>
                <a:ext cx="47196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25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+5=0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69" y="3790025"/>
                <a:ext cx="4719689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33469" y="4858553"/>
                <a:ext cx="39529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75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+130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+68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+6=0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69" y="4858553"/>
                <a:ext cx="3952942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33469" y="989855"/>
            <a:ext cx="6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08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26388" y="1638545"/>
            <a:ext cx="7458606" cy="4023360"/>
            <a:chOff x="1452220" y="714495"/>
            <a:chExt cx="7458606" cy="4023360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1452220" y="1144102"/>
              <a:ext cx="7315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171653" y="714495"/>
              <a:ext cx="0" cy="4023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4"/>
            <p:cNvSpPr txBox="1"/>
            <p:nvPr/>
          </p:nvSpPr>
          <p:spPr>
            <a:xfrm>
              <a:off x="1595626" y="714496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n</a:t>
              </a:r>
              <a:endParaRPr lang="en-US" sz="2000" dirty="0"/>
            </a:p>
          </p:txBody>
        </p:sp>
        <p:sp>
          <p:nvSpPr>
            <p:cNvPr id="7" name="TextBox 55"/>
            <p:cNvSpPr txBox="1"/>
            <p:nvPr/>
          </p:nvSpPr>
          <p:spPr>
            <a:xfrm>
              <a:off x="1711156" y="2627446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  <p:sp>
          <p:nvSpPr>
            <p:cNvPr id="8" name="TextBox 56"/>
            <p:cNvSpPr txBox="1"/>
            <p:nvPr/>
          </p:nvSpPr>
          <p:spPr>
            <a:xfrm>
              <a:off x="1711156" y="1926875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9" name="TextBox 57"/>
            <p:cNvSpPr txBox="1"/>
            <p:nvPr/>
          </p:nvSpPr>
          <p:spPr>
            <a:xfrm>
              <a:off x="1711994" y="1368065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0" name="TextBox 58"/>
            <p:cNvSpPr txBox="1"/>
            <p:nvPr/>
          </p:nvSpPr>
          <p:spPr>
            <a:xfrm>
              <a:off x="1684955" y="3852077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5</a:t>
              </a:r>
              <a:endParaRPr lang="en-US" sz="2000" dirty="0"/>
            </a:p>
          </p:txBody>
        </p:sp>
        <p:sp>
          <p:nvSpPr>
            <p:cNvPr id="11" name="TextBox 59"/>
            <p:cNvSpPr txBox="1"/>
            <p:nvPr/>
          </p:nvSpPr>
          <p:spPr>
            <a:xfrm>
              <a:off x="1684956" y="3239762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4</a:t>
              </a:r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60"/>
                <p:cNvSpPr txBox="1"/>
                <p:nvPr/>
              </p:nvSpPr>
              <p:spPr>
                <a:xfrm>
                  <a:off x="2453103" y="131440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3103" y="1314402"/>
                  <a:ext cx="604684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61"/>
                <p:cNvSpPr txBox="1"/>
                <p:nvPr/>
              </p:nvSpPr>
              <p:spPr>
                <a:xfrm>
                  <a:off x="2415006" y="200726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5006" y="2007266"/>
                  <a:ext cx="60468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62"/>
                <p:cNvSpPr txBox="1"/>
                <p:nvPr/>
              </p:nvSpPr>
              <p:spPr>
                <a:xfrm>
                  <a:off x="4154084" y="131440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4084" y="1314402"/>
                  <a:ext cx="60468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63"/>
                <p:cNvSpPr txBox="1"/>
                <p:nvPr/>
              </p:nvSpPr>
              <p:spPr>
                <a:xfrm>
                  <a:off x="4154084" y="200726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4084" y="2007266"/>
                  <a:ext cx="604684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29"/>
                <p:cNvSpPr txBox="1"/>
                <p:nvPr/>
              </p:nvSpPr>
              <p:spPr>
                <a:xfrm>
                  <a:off x="5855065" y="1332214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5065" y="1332214"/>
                  <a:ext cx="60468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29"/>
                <p:cNvSpPr txBox="1"/>
                <p:nvPr/>
              </p:nvSpPr>
              <p:spPr>
                <a:xfrm>
                  <a:off x="5876350" y="204122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6350" y="2041227"/>
                  <a:ext cx="604684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66"/>
                <p:cNvSpPr txBox="1"/>
                <p:nvPr/>
              </p:nvSpPr>
              <p:spPr>
                <a:xfrm>
                  <a:off x="6976972" y="127781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6972" y="1277816"/>
                  <a:ext cx="60468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Connector 18"/>
            <p:cNvCxnSpPr/>
            <p:nvPr/>
          </p:nvCxnSpPr>
          <p:spPr>
            <a:xfrm>
              <a:off x="1595626" y="2627446"/>
              <a:ext cx="7315200" cy="0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68"/>
                <p:cNvSpPr txBox="1"/>
                <p:nvPr/>
              </p:nvSpPr>
              <p:spPr>
                <a:xfrm>
                  <a:off x="2382208" y="2677059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59.9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2208" y="2677059"/>
                  <a:ext cx="60468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69"/>
                <p:cNvSpPr txBox="1"/>
                <p:nvPr/>
              </p:nvSpPr>
              <p:spPr>
                <a:xfrm>
                  <a:off x="4120800" y="2741073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0800" y="2741073"/>
                  <a:ext cx="60468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41"/>
                <p:cNvSpPr txBox="1"/>
                <p:nvPr/>
              </p:nvSpPr>
              <p:spPr>
                <a:xfrm>
                  <a:off x="5896676" y="281555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6676" y="2815557"/>
                  <a:ext cx="604684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71"/>
                <p:cNvSpPr txBox="1"/>
                <p:nvPr/>
              </p:nvSpPr>
              <p:spPr>
                <a:xfrm>
                  <a:off x="2328970" y="327054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0.98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28970" y="3270540"/>
                  <a:ext cx="604684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72"/>
                <p:cNvSpPr txBox="1"/>
                <p:nvPr/>
              </p:nvSpPr>
              <p:spPr>
                <a:xfrm>
                  <a:off x="4086383" y="327259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6383" y="3272590"/>
                  <a:ext cx="60468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73"/>
                <p:cNvSpPr txBox="1"/>
                <p:nvPr/>
              </p:nvSpPr>
              <p:spPr>
                <a:xfrm>
                  <a:off x="2382208" y="3888809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2208" y="3888809"/>
                  <a:ext cx="604684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46"/>
                <p:cNvSpPr txBox="1"/>
                <p:nvPr/>
              </p:nvSpPr>
              <p:spPr>
                <a:xfrm>
                  <a:off x="4086383" y="3874174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6383" y="3874174"/>
                  <a:ext cx="604684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885324" y="690110"/>
                <a:ext cx="26942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>
                          <a:latin typeface="Cambria Math" panose="02040503050406030204" pitchFamily="18" charset="0"/>
                        </a:rPr>
                        <m:t>75</m:t>
                      </m:r>
                      <m:r>
                        <a:rPr lang="en-US" sz="1200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200" i="0">
                          <a:latin typeface="Cambria Math" panose="02040503050406030204" pitchFamily="18" charset="0"/>
                        </a:rPr>
                        <m:t>+130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200" i="0">
                          <a:latin typeface="Cambria Math" panose="02040503050406030204" pitchFamily="18" charset="0"/>
                        </a:rPr>
                        <m:t>+68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i="0"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200" i="0">
                          <a:latin typeface="Cambria Math" panose="02040503050406030204" pitchFamily="18" charset="0"/>
                        </a:rPr>
                        <m:t>+6=0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324" y="690110"/>
                <a:ext cx="2694264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76"/>
          <p:cNvSpPr txBox="1"/>
          <p:nvPr/>
        </p:nvSpPr>
        <p:spPr>
          <a:xfrm>
            <a:off x="8393751" y="5636069"/>
            <a:ext cx="3262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system is stable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404000" y="2184744"/>
            <a:ext cx="970487" cy="3330089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2374487" y="5274524"/>
            <a:ext cx="886064" cy="713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76"/>
          <p:cNvSpPr txBox="1"/>
          <p:nvPr/>
        </p:nvSpPr>
        <p:spPr>
          <a:xfrm>
            <a:off x="3546528" y="5757012"/>
            <a:ext cx="3001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figures are positive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Notched Right Arrow 32"/>
          <p:cNvSpPr/>
          <p:nvPr/>
        </p:nvSpPr>
        <p:spPr>
          <a:xfrm>
            <a:off x="6902245" y="5720561"/>
            <a:ext cx="1182749" cy="4730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8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54695" y="621145"/>
            <a:ext cx="6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(b).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4695" y="990477"/>
                <a:ext cx="6291541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controller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=2.5(1+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=2.5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+2.5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95" y="990477"/>
                <a:ext cx="6291541" cy="506870"/>
              </a:xfrm>
              <a:prstGeom prst="rect">
                <a:avLst/>
              </a:prstGeom>
              <a:blipFill>
                <a:blip r:embed="rId2"/>
                <a:stretch>
                  <a:fillRect l="-775"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>
            <a:off x="3119899" y="1078072"/>
            <a:ext cx="9072101" cy="2978324"/>
            <a:chOff x="2618453" y="1322413"/>
            <a:chExt cx="9072101" cy="2978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3"/>
                <p:cNvSpPr txBox="1"/>
                <p:nvPr/>
              </p:nvSpPr>
              <p:spPr>
                <a:xfrm>
                  <a:off x="4754197" y="2651013"/>
                  <a:ext cx="1601810" cy="526939"/>
                </a:xfrm>
                <a:prstGeom prst="rect">
                  <a:avLst/>
                </a:prstGeom>
                <a:no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.5(1+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a14:m>
                  <a:r>
                    <a:rPr lang="en-US" sz="2000" dirty="0" smtClean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4197" y="2651013"/>
                  <a:ext cx="1601810" cy="526939"/>
                </a:xfrm>
                <a:prstGeom prst="rect">
                  <a:avLst/>
                </a:prstGeom>
                <a:blipFill>
                  <a:blip r:embed="rId3"/>
                  <a:stretch>
                    <a:fillRect b="-6818"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oup 6"/>
            <p:cNvGrpSpPr/>
            <p:nvPr/>
          </p:nvGrpSpPr>
          <p:grpSpPr>
            <a:xfrm>
              <a:off x="3924248" y="2668243"/>
              <a:ext cx="457515" cy="492477"/>
              <a:chOff x="755873" y="859698"/>
              <a:chExt cx="345056" cy="31074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755873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6" name="TextBox 32"/>
              <p:cNvSpPr txBox="1"/>
              <p:nvPr/>
            </p:nvSpPr>
            <p:spPr>
              <a:xfrm>
                <a:off x="813364" y="859698"/>
                <a:ext cx="229870" cy="233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0017014" y="2762851"/>
              <a:ext cx="457515" cy="492477"/>
              <a:chOff x="4163308" y="859698"/>
              <a:chExt cx="345056" cy="31074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4163308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TextBox 30"/>
              <p:cNvSpPr txBox="1"/>
              <p:nvPr/>
            </p:nvSpPr>
            <p:spPr>
              <a:xfrm>
                <a:off x="4220718" y="859698"/>
                <a:ext cx="229870" cy="2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4420066" y="2899813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>
            <a:xfrm>
              <a:off x="6390528" y="3008481"/>
              <a:ext cx="54864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>
            <a:xfrm>
              <a:off x="7969730" y="3008481"/>
              <a:ext cx="3657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>
            <a:xfrm>
              <a:off x="9688509" y="3008481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 flipH="1">
              <a:off x="4152870" y="3962888"/>
              <a:ext cx="3658383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8653530" y="3962888"/>
              <a:ext cx="2035117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10691848" y="2992959"/>
              <a:ext cx="0" cy="96992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9489869" y="1627459"/>
              <a:ext cx="769371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>
            <a:xfrm>
              <a:off x="8038994" y="1653594"/>
              <a:ext cx="620528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>
            <a:xfrm>
              <a:off x="10474529" y="2992961"/>
              <a:ext cx="47733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9710600" y="2192452"/>
              <a:ext cx="109728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>
            <a:xfrm rot="16200000" flipV="1">
              <a:off x="3723069" y="3570420"/>
              <a:ext cx="8229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10394804" y="2429464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802036" y="2567594"/>
              <a:ext cx="293001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flipH="1">
              <a:off x="3592875" y="2496664"/>
              <a:ext cx="425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770211" y="2944433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_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7275137" y="1427404"/>
                  <a:ext cx="780493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m:rPr>
                          <m:sty m:val="p"/>
                        </m:rPr>
                        <a:rPr lang="en-US" sz="2000" b="0" i="0" kern="1200" baseline="-250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5137" y="1427404"/>
                  <a:ext cx="780493" cy="400110"/>
                </a:xfrm>
                <a:prstGeom prst="rect">
                  <a:avLst/>
                </a:prstGeom>
                <a:blipFill>
                  <a:blip r:embed="rId4"/>
                  <a:stretch>
                    <a:fillRect t="-7576" r="-3125" b="-2575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0910902" y="2694777"/>
                  <a:ext cx="779652" cy="4941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10902" y="2694777"/>
                  <a:ext cx="779652" cy="494131"/>
                </a:xfrm>
                <a:prstGeom prst="rect">
                  <a:avLst/>
                </a:prstGeom>
                <a:blipFill>
                  <a:blip r:embed="rId5"/>
                  <a:stretch>
                    <a:fillRect t="-7407" r="-3125" b="-2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618453" y="2641167"/>
                  <a:ext cx="88742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m:rPr>
                          <m:sty m:val="p"/>
                        </m:rPr>
                        <a:rPr lang="en-US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8453" y="2641167"/>
                  <a:ext cx="887422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197" b="-2459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8650793" y="1322413"/>
                  <a:ext cx="839076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50793" y="1322413"/>
                  <a:ext cx="839076" cy="67569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/>
            <p:cNvCxnSpPr/>
            <p:nvPr/>
          </p:nvCxnSpPr>
          <p:spPr>
            <a:xfrm>
              <a:off x="3411878" y="2893351"/>
              <a:ext cx="47425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8335490" y="2617932"/>
                  <a:ext cx="1312987" cy="725135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(5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5490" y="2617932"/>
                  <a:ext cx="1312987" cy="72513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6939168" y="2655110"/>
                  <a:ext cx="981744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9168" y="2655110"/>
                  <a:ext cx="981744" cy="67569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7811253" y="3625039"/>
                  <a:ext cx="839076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1253" y="3625039"/>
                  <a:ext cx="839076" cy="67569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5"/>
              <p:cNvSpPr txBox="1"/>
              <p:nvPr/>
            </p:nvSpPr>
            <p:spPr>
              <a:xfrm>
                <a:off x="833413" y="1605491"/>
                <a:ext cx="178504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1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413" y="1605491"/>
                <a:ext cx="1785040" cy="369332"/>
              </a:xfrm>
              <a:prstGeom prst="rect">
                <a:avLst/>
              </a:prstGeom>
              <a:blipFill>
                <a:blip r:embed="rId11"/>
                <a:stretch>
                  <a:fillRect l="-3754" r="-3413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54695" y="4196023"/>
                <a:ext cx="536897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+2.5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95" y="4196023"/>
                <a:ext cx="5368970" cy="7146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665203" y="5234368"/>
                <a:ext cx="4653517" cy="668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[(25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+1)(3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03" y="5234368"/>
                <a:ext cx="4653517" cy="6681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12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07548" y="455349"/>
                <a:ext cx="6557244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>
                          <a:latin typeface="Cambria Math" panose="02040503050406030204" pitchFamily="18" charset="0"/>
                        </a:rPr>
                        <m:t>300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+520 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+272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+56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+24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+5=0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48" y="455349"/>
                <a:ext cx="6557244" cy="4658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788620" y="1373074"/>
            <a:ext cx="7458606" cy="4114073"/>
            <a:chOff x="1452220" y="714495"/>
            <a:chExt cx="7458606" cy="411407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452220" y="1144102"/>
              <a:ext cx="7315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171653" y="714495"/>
              <a:ext cx="0" cy="4023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54"/>
            <p:cNvSpPr txBox="1"/>
            <p:nvPr/>
          </p:nvSpPr>
          <p:spPr>
            <a:xfrm>
              <a:off x="1595626" y="714496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n</a:t>
              </a:r>
              <a:endParaRPr lang="en-US" sz="2000" dirty="0"/>
            </a:p>
          </p:txBody>
        </p:sp>
        <p:sp>
          <p:nvSpPr>
            <p:cNvPr id="8" name="TextBox 55"/>
            <p:cNvSpPr txBox="1"/>
            <p:nvPr/>
          </p:nvSpPr>
          <p:spPr>
            <a:xfrm>
              <a:off x="1711156" y="2627446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  <p:sp>
          <p:nvSpPr>
            <p:cNvPr id="9" name="TextBox 56"/>
            <p:cNvSpPr txBox="1"/>
            <p:nvPr/>
          </p:nvSpPr>
          <p:spPr>
            <a:xfrm>
              <a:off x="1711156" y="1926875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10" name="TextBox 57"/>
            <p:cNvSpPr txBox="1"/>
            <p:nvPr/>
          </p:nvSpPr>
          <p:spPr>
            <a:xfrm>
              <a:off x="1711994" y="1368065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1" name="TextBox 58"/>
            <p:cNvSpPr txBox="1"/>
            <p:nvPr/>
          </p:nvSpPr>
          <p:spPr>
            <a:xfrm>
              <a:off x="1684955" y="3852077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5</a:t>
              </a:r>
              <a:endParaRPr lang="en-US" sz="2000" dirty="0"/>
            </a:p>
          </p:txBody>
        </p:sp>
        <p:sp>
          <p:nvSpPr>
            <p:cNvPr id="12" name="TextBox 59"/>
            <p:cNvSpPr txBox="1"/>
            <p:nvPr/>
          </p:nvSpPr>
          <p:spPr>
            <a:xfrm>
              <a:off x="1684956" y="3239762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4</a:t>
              </a:r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60"/>
                <p:cNvSpPr txBox="1"/>
                <p:nvPr/>
              </p:nvSpPr>
              <p:spPr>
                <a:xfrm>
                  <a:off x="2453103" y="131440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3103" y="1314402"/>
                  <a:ext cx="60468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61"/>
                <p:cNvSpPr txBox="1"/>
                <p:nvPr/>
              </p:nvSpPr>
              <p:spPr>
                <a:xfrm>
                  <a:off x="2415006" y="200726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5006" y="2007266"/>
                  <a:ext cx="60468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62"/>
                <p:cNvSpPr txBox="1"/>
                <p:nvPr/>
              </p:nvSpPr>
              <p:spPr>
                <a:xfrm>
                  <a:off x="4154084" y="131440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72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4084" y="1314402"/>
                  <a:ext cx="604684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63"/>
                <p:cNvSpPr txBox="1"/>
                <p:nvPr/>
              </p:nvSpPr>
              <p:spPr>
                <a:xfrm>
                  <a:off x="4154084" y="200726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4084" y="2007266"/>
                  <a:ext cx="60468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29"/>
                <p:cNvSpPr txBox="1"/>
                <p:nvPr/>
              </p:nvSpPr>
              <p:spPr>
                <a:xfrm>
                  <a:off x="5855065" y="1332214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5065" y="1332214"/>
                  <a:ext cx="604684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29"/>
                <p:cNvSpPr txBox="1"/>
                <p:nvPr/>
              </p:nvSpPr>
              <p:spPr>
                <a:xfrm>
                  <a:off x="5876350" y="204122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6350" y="2041227"/>
                  <a:ext cx="60468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66"/>
                <p:cNvSpPr txBox="1"/>
                <p:nvPr/>
              </p:nvSpPr>
              <p:spPr>
                <a:xfrm>
                  <a:off x="6976972" y="127781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6972" y="1277816"/>
                  <a:ext cx="60468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/>
            <p:cNvCxnSpPr/>
            <p:nvPr/>
          </p:nvCxnSpPr>
          <p:spPr>
            <a:xfrm>
              <a:off x="1595626" y="2627446"/>
              <a:ext cx="7315200" cy="0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68"/>
                <p:cNvSpPr txBox="1"/>
                <p:nvPr/>
              </p:nvSpPr>
              <p:spPr>
                <a:xfrm>
                  <a:off x="2382208" y="2677059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239.7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2208" y="2677059"/>
                  <a:ext cx="604684" cy="369332"/>
                </a:xfrm>
                <a:prstGeom prst="rect">
                  <a:avLst/>
                </a:prstGeom>
                <a:blipFill>
                  <a:blip r:embed="rId10"/>
                  <a:stretch>
                    <a:fillRect r="-2121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69"/>
                <p:cNvSpPr txBox="1"/>
                <p:nvPr/>
              </p:nvSpPr>
              <p:spPr>
                <a:xfrm>
                  <a:off x="4120800" y="2741073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21.1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0800" y="2741073"/>
                  <a:ext cx="604684" cy="369332"/>
                </a:xfrm>
                <a:prstGeom prst="rect">
                  <a:avLst/>
                </a:prstGeom>
                <a:blipFill>
                  <a:blip r:embed="rId11"/>
                  <a:stretch>
                    <a:fillRect r="-10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41"/>
                <p:cNvSpPr txBox="1"/>
                <p:nvPr/>
              </p:nvSpPr>
              <p:spPr>
                <a:xfrm>
                  <a:off x="5896676" y="281555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6676" y="2815557"/>
                  <a:ext cx="604684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71"/>
                <p:cNvSpPr txBox="1"/>
                <p:nvPr/>
              </p:nvSpPr>
              <p:spPr>
                <a:xfrm>
                  <a:off x="2379782" y="3860175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−96.1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9782" y="3860175"/>
                  <a:ext cx="604684" cy="369332"/>
                </a:xfrm>
                <a:prstGeom prst="rect">
                  <a:avLst/>
                </a:prstGeom>
                <a:blipFill>
                  <a:blip r:embed="rId13"/>
                  <a:stretch>
                    <a:fillRect r="-282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72"/>
                <p:cNvSpPr txBox="1"/>
                <p:nvPr/>
              </p:nvSpPr>
              <p:spPr>
                <a:xfrm>
                  <a:off x="4154084" y="3815945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4084" y="3815945"/>
                  <a:ext cx="604684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73"/>
                <p:cNvSpPr txBox="1"/>
                <p:nvPr/>
              </p:nvSpPr>
              <p:spPr>
                <a:xfrm>
                  <a:off x="2355170" y="445923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55170" y="4459236"/>
                  <a:ext cx="604684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46"/>
                <p:cNvSpPr txBox="1"/>
                <p:nvPr/>
              </p:nvSpPr>
              <p:spPr>
                <a:xfrm>
                  <a:off x="4147428" y="4398144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7428" y="4398144"/>
                  <a:ext cx="604684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66"/>
              <p:cNvSpPr txBox="1"/>
              <p:nvPr/>
            </p:nvSpPr>
            <p:spPr>
              <a:xfrm>
                <a:off x="6316646" y="2662466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646" y="2662466"/>
                <a:ext cx="604684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58"/>
          <p:cNvSpPr txBox="1"/>
          <p:nvPr/>
        </p:nvSpPr>
        <p:spPr>
          <a:xfrm>
            <a:off x="1047556" y="5117815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6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71"/>
              <p:cNvSpPr txBox="1"/>
              <p:nvPr/>
            </p:nvSpPr>
            <p:spPr>
              <a:xfrm>
                <a:off x="3490484" y="3978889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484" y="3978889"/>
                <a:ext cx="604684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71"/>
              <p:cNvSpPr txBox="1"/>
              <p:nvPr/>
            </p:nvSpPr>
            <p:spPr>
              <a:xfrm>
                <a:off x="1716182" y="3964991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10.22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182" y="3964991"/>
                <a:ext cx="604684" cy="369332"/>
              </a:xfrm>
              <a:prstGeom prst="rect">
                <a:avLst/>
              </a:prstGeom>
              <a:blipFill>
                <a:blip r:embed="rId19"/>
                <a:stretch>
                  <a:fillRect r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/>
          <p:cNvSpPr/>
          <p:nvPr/>
        </p:nvSpPr>
        <p:spPr>
          <a:xfrm>
            <a:off x="1549059" y="1802681"/>
            <a:ext cx="970487" cy="3898714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2394187" y="4888086"/>
            <a:ext cx="791465" cy="98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76"/>
          <p:cNvSpPr txBox="1"/>
          <p:nvPr/>
        </p:nvSpPr>
        <p:spPr>
          <a:xfrm>
            <a:off x="3311616" y="5731485"/>
            <a:ext cx="2101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figure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Notched Right Arrow 40"/>
          <p:cNvSpPr/>
          <p:nvPr/>
        </p:nvSpPr>
        <p:spPr>
          <a:xfrm>
            <a:off x="5535418" y="5731485"/>
            <a:ext cx="1182749" cy="4730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2" name="TextBox 76"/>
          <p:cNvSpPr txBox="1"/>
          <p:nvPr/>
        </p:nvSpPr>
        <p:spPr>
          <a:xfrm>
            <a:off x="7064792" y="5737441"/>
            <a:ext cx="3262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system is unstable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530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26873" y="430796"/>
            <a:ext cx="3985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Routh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14332" y="1234833"/>
            <a:ext cx="10839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find the stability of the system without solving 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equation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14332" y="2038870"/>
            <a:ext cx="10331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2.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Routh method, we can determine the range of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(Kc) or (I) or (R)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stability.</a:t>
            </a:r>
          </a:p>
        </p:txBody>
      </p:sp>
    </p:spTree>
    <p:extLst>
      <p:ext uri="{BB962C8B-B14F-4D97-AF65-F5344CB8AC3E}">
        <p14:creationId xmlns:p14="http://schemas.microsoft.com/office/powerpoint/2010/main" val="3410120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72499" y="205507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2499" y="1200924"/>
            <a:ext cx="5262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Find the range of K that makes the system stable 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50001" y="749382"/>
            <a:ext cx="9533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Given the characteristic equation of a closed –loop system.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476735" y="749382"/>
                <a:ext cx="33890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+7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+14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+8+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735" y="749382"/>
                <a:ext cx="3389069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50002" y="1961624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72499" y="2698115"/>
            <a:ext cx="5704236" cy="3217526"/>
            <a:chOff x="772499" y="2698115"/>
            <a:chExt cx="5704236" cy="3217526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772499" y="3098226"/>
              <a:ext cx="526254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491932" y="2698115"/>
              <a:ext cx="0" cy="3154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54"/>
            <p:cNvSpPr txBox="1"/>
            <p:nvPr/>
          </p:nvSpPr>
          <p:spPr>
            <a:xfrm>
              <a:off x="915905" y="2698116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n</a:t>
              </a:r>
              <a:endParaRPr lang="en-US" sz="2000" dirty="0"/>
            </a:p>
          </p:txBody>
        </p:sp>
        <p:sp>
          <p:nvSpPr>
            <p:cNvPr id="13" name="TextBox 55"/>
            <p:cNvSpPr txBox="1"/>
            <p:nvPr/>
          </p:nvSpPr>
          <p:spPr>
            <a:xfrm>
              <a:off x="1031435" y="4611066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  <p:sp>
          <p:nvSpPr>
            <p:cNvPr id="14" name="TextBox 56"/>
            <p:cNvSpPr txBox="1"/>
            <p:nvPr/>
          </p:nvSpPr>
          <p:spPr>
            <a:xfrm>
              <a:off x="1031435" y="3910495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15" name="TextBox 57"/>
            <p:cNvSpPr txBox="1"/>
            <p:nvPr/>
          </p:nvSpPr>
          <p:spPr>
            <a:xfrm>
              <a:off x="1032273" y="3351685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7" name="TextBox 59"/>
            <p:cNvSpPr txBox="1"/>
            <p:nvPr/>
          </p:nvSpPr>
          <p:spPr>
            <a:xfrm>
              <a:off x="1005235" y="5515531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4</a:t>
              </a:r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60"/>
                <p:cNvSpPr txBox="1"/>
                <p:nvPr/>
              </p:nvSpPr>
              <p:spPr>
                <a:xfrm>
                  <a:off x="1773382" y="329802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3382" y="3298022"/>
                  <a:ext cx="60468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61"/>
            <p:cNvSpPr txBox="1"/>
            <p:nvPr/>
          </p:nvSpPr>
          <p:spPr>
            <a:xfrm>
              <a:off x="1914722" y="3962427"/>
              <a:ext cx="3588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7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62"/>
                <p:cNvSpPr txBox="1"/>
                <p:nvPr/>
              </p:nvSpPr>
              <p:spPr>
                <a:xfrm>
                  <a:off x="3474363" y="329802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4363" y="3298022"/>
                  <a:ext cx="60468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63"/>
                <p:cNvSpPr txBox="1"/>
                <p:nvPr/>
              </p:nvSpPr>
              <p:spPr>
                <a:xfrm>
                  <a:off x="3474363" y="3990886"/>
                  <a:ext cx="7740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4363" y="3990886"/>
                  <a:ext cx="77408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9"/>
                <p:cNvSpPr txBox="1"/>
                <p:nvPr/>
              </p:nvSpPr>
              <p:spPr>
                <a:xfrm>
                  <a:off x="5175344" y="3315834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5344" y="3315834"/>
                  <a:ext cx="60468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9"/>
                <p:cNvSpPr txBox="1"/>
                <p:nvPr/>
              </p:nvSpPr>
              <p:spPr>
                <a:xfrm>
                  <a:off x="5196629" y="402484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6629" y="4024847"/>
                  <a:ext cx="604684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Connector 24"/>
            <p:cNvCxnSpPr/>
            <p:nvPr/>
          </p:nvCxnSpPr>
          <p:spPr>
            <a:xfrm>
              <a:off x="915905" y="4611066"/>
              <a:ext cx="5560830" cy="0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68"/>
                <p:cNvSpPr txBox="1"/>
                <p:nvPr/>
              </p:nvSpPr>
              <p:spPr>
                <a:xfrm>
                  <a:off x="1491932" y="4658950"/>
                  <a:ext cx="1547150" cy="6189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98−(8+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1932" y="4658950"/>
                  <a:ext cx="1547150" cy="61895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69"/>
                <p:cNvSpPr txBox="1"/>
                <p:nvPr/>
              </p:nvSpPr>
              <p:spPr>
                <a:xfrm>
                  <a:off x="3441079" y="4724693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1079" y="4724693"/>
                  <a:ext cx="60468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71"/>
                <p:cNvSpPr txBox="1"/>
                <p:nvPr/>
              </p:nvSpPr>
              <p:spPr>
                <a:xfrm>
                  <a:off x="1633525" y="5546309"/>
                  <a:ext cx="86886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8+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3525" y="5546309"/>
                  <a:ext cx="86886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72"/>
                <p:cNvSpPr txBox="1"/>
                <p:nvPr/>
              </p:nvSpPr>
              <p:spPr>
                <a:xfrm>
                  <a:off x="3403769" y="553696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03769" y="5536967"/>
                  <a:ext cx="604684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78970" y="1985941"/>
                <a:ext cx="33890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+7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+14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+8+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970" y="1985941"/>
                <a:ext cx="3389069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976793" y="6235330"/>
            <a:ext cx="4803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70C0"/>
                </a:solidFill>
              </a:rPr>
              <a:t>Note : the value of K is always positive   K &gt; 0</a:t>
            </a:r>
            <a:endParaRPr lang="en-US" sz="2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42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30097" y="638641"/>
                <a:ext cx="2066784" cy="6288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98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−(8+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d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97" y="638641"/>
                <a:ext cx="2066784" cy="6288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0097" y="1584346"/>
                <a:ext cx="20664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98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8+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97" y="1584346"/>
                <a:ext cx="20664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30097" y="2270493"/>
                <a:ext cx="10155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&lt;90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97" y="2270493"/>
                <a:ext cx="101559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4676" y="2956640"/>
                <a:ext cx="856587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𝑇h𝑒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𝑟𝑎𝑛𝑔𝑒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0&lt;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&lt;90  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𝑤h𝑖𝑐h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𝑚𝑎𝑘𝑒𝑠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𝑠𝑦𝑠𝑡𝑒𝑚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𝑠𝑡𝑎𝑏𝑙𝑒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76" y="2956640"/>
                <a:ext cx="8565871" cy="307777"/>
              </a:xfrm>
              <a:prstGeom prst="rect">
                <a:avLst/>
              </a:prstGeom>
              <a:blipFill>
                <a:blip r:embed="rId5"/>
                <a:stretch>
                  <a:fillRect l="-7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4676" y="3878014"/>
                <a:ext cx="10497447" cy="4494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𝑜𝑡𝑒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𝑡h𝑎𝑡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𝑣𝑎𝑙𝑢𝑒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𝑚𝑎𝑘𝑒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𝑣𝑎𝑙𝑢𝑒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98−(8+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   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the system will be critically stable.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76" y="3878014"/>
                <a:ext cx="10497447" cy="449418"/>
              </a:xfrm>
              <a:prstGeom prst="rect">
                <a:avLst/>
              </a:prstGeom>
              <a:blipFill>
                <a:blip r:embed="rId6"/>
                <a:stretch>
                  <a:fillRect r="-639" b="-1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36098" y="4572000"/>
            <a:ext cx="10691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K which make the system critically stable is called 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b="1" baseline="-25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or  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0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limiting gain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81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05190" y="571953"/>
            <a:ext cx="5628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Given the characteristic equation of a closed –loop system.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9619" y="192491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5939" y="769578"/>
            <a:ext cx="10691042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the limiting gain K</a:t>
            </a:r>
            <a:r>
              <a:rPr lang="en-US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Sketch the response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using K </a:t>
            </a:r>
            <a:r>
              <a:rPr lang="en-US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the frequency of the response (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and the time of one cycle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Tc </a:t>
            </a:r>
            <a:endParaRPr lang="en-US" baseline="-25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0145" y="2537929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86380" y="2560267"/>
            <a:ext cx="7413890" cy="4103999"/>
            <a:chOff x="486380" y="2642470"/>
            <a:chExt cx="7413890" cy="41039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2515399" y="2642470"/>
                  <a:ext cx="396448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+1+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a14:m>
                  <a:r>
                    <a:rPr lang="en-US" sz="20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endPara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5399" y="2642470"/>
                  <a:ext cx="3964483" cy="4001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/>
            <p:cNvGrpSpPr/>
            <p:nvPr/>
          </p:nvGrpSpPr>
          <p:grpSpPr>
            <a:xfrm>
              <a:off x="1041303" y="3138824"/>
              <a:ext cx="1457893" cy="3607645"/>
              <a:chOff x="1041303" y="3138824"/>
              <a:chExt cx="1457893" cy="360764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1524623" y="3138824"/>
                <a:ext cx="0" cy="35826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7"/>
              <p:cNvGrpSpPr/>
              <p:nvPr/>
            </p:nvGrpSpPr>
            <p:grpSpPr>
              <a:xfrm>
                <a:off x="1041303" y="6346272"/>
                <a:ext cx="1457893" cy="400197"/>
                <a:chOff x="1041303" y="6346272"/>
                <a:chExt cx="1457893" cy="400197"/>
              </a:xfrm>
            </p:grpSpPr>
            <p:sp>
              <p:nvSpPr>
                <p:cNvPr id="29" name="TextBox 59"/>
                <p:cNvSpPr txBox="1"/>
                <p:nvPr/>
              </p:nvSpPr>
              <p:spPr>
                <a:xfrm>
                  <a:off x="1041303" y="6346272"/>
                  <a:ext cx="48669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000" dirty="0" smtClean="0"/>
                    <a:t>5</a:t>
                  </a:r>
                  <a:endParaRPr lang="en-US" sz="2000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" name="Rectangle 35"/>
                    <p:cNvSpPr/>
                    <p:nvPr/>
                  </p:nvSpPr>
                  <p:spPr>
                    <a:xfrm>
                      <a:off x="1688782" y="6377137"/>
                      <a:ext cx="81041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6" name="Rectangle 3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88782" y="6377137"/>
                      <a:ext cx="810414" cy="369332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3" name="Group 2"/>
            <p:cNvGrpSpPr/>
            <p:nvPr/>
          </p:nvGrpSpPr>
          <p:grpSpPr>
            <a:xfrm>
              <a:off x="486380" y="2955372"/>
              <a:ext cx="7413890" cy="3281731"/>
              <a:chOff x="534356" y="2950885"/>
              <a:chExt cx="7413890" cy="3281731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805190" y="3538935"/>
                <a:ext cx="683356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54"/>
              <p:cNvSpPr txBox="1"/>
              <p:nvPr/>
            </p:nvSpPr>
            <p:spPr>
              <a:xfrm>
                <a:off x="948596" y="3138825"/>
                <a:ext cx="4866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/>
                  <a:t>n</a:t>
                </a:r>
                <a:endParaRPr lang="en-US" sz="2000" dirty="0"/>
              </a:p>
            </p:txBody>
          </p:sp>
          <p:sp>
            <p:nvSpPr>
              <p:cNvPr id="14" name="TextBox 55"/>
              <p:cNvSpPr txBox="1"/>
              <p:nvPr/>
            </p:nvSpPr>
            <p:spPr>
              <a:xfrm>
                <a:off x="1064126" y="5051775"/>
                <a:ext cx="4866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/>
                  <a:t>3</a:t>
                </a:r>
                <a:endParaRPr lang="en-US" sz="2000" dirty="0"/>
              </a:p>
            </p:txBody>
          </p:sp>
          <p:sp>
            <p:nvSpPr>
              <p:cNvPr id="15" name="TextBox 56"/>
              <p:cNvSpPr txBox="1"/>
              <p:nvPr/>
            </p:nvSpPr>
            <p:spPr>
              <a:xfrm>
                <a:off x="1064126" y="4351204"/>
                <a:ext cx="4866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/>
                  <a:t>2</a:t>
                </a:r>
                <a:endParaRPr lang="en-US" sz="2000" dirty="0"/>
              </a:p>
            </p:txBody>
          </p:sp>
          <p:sp>
            <p:nvSpPr>
              <p:cNvPr id="16" name="TextBox 57"/>
              <p:cNvSpPr txBox="1"/>
              <p:nvPr/>
            </p:nvSpPr>
            <p:spPr>
              <a:xfrm>
                <a:off x="1064964" y="3792394"/>
                <a:ext cx="4866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17" name="TextBox 59"/>
              <p:cNvSpPr txBox="1"/>
              <p:nvPr/>
            </p:nvSpPr>
            <p:spPr>
              <a:xfrm>
                <a:off x="1037926" y="5774285"/>
                <a:ext cx="4866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/>
                  <a:t>4</a:t>
                </a:r>
                <a:endParaRPr lang="en-US" sz="20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60"/>
                  <p:cNvSpPr txBox="1"/>
                  <p:nvPr/>
                </p:nvSpPr>
                <p:spPr>
                  <a:xfrm>
                    <a:off x="1806073" y="3738731"/>
                    <a:ext cx="6046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06073" y="3738731"/>
                    <a:ext cx="604684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9" name="TextBox 61"/>
              <p:cNvSpPr txBox="1"/>
              <p:nvPr/>
            </p:nvSpPr>
            <p:spPr>
              <a:xfrm>
                <a:off x="1947413" y="4403136"/>
                <a:ext cx="3588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62"/>
                  <p:cNvSpPr txBox="1"/>
                  <p:nvPr/>
                </p:nvSpPr>
                <p:spPr>
                  <a:xfrm>
                    <a:off x="3507054" y="3738731"/>
                    <a:ext cx="6046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0" name="TextBox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07054" y="3738731"/>
                    <a:ext cx="604684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63"/>
                  <p:cNvSpPr txBox="1"/>
                  <p:nvPr/>
                </p:nvSpPr>
                <p:spPr>
                  <a:xfrm>
                    <a:off x="3507054" y="4431595"/>
                    <a:ext cx="7740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1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07054" y="4431595"/>
                    <a:ext cx="774080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9"/>
                  <p:cNvSpPr txBox="1"/>
                  <p:nvPr/>
                </p:nvSpPr>
                <p:spPr>
                  <a:xfrm>
                    <a:off x="5208035" y="3756543"/>
                    <a:ext cx="85969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08035" y="3756543"/>
                    <a:ext cx="859696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9"/>
                  <p:cNvSpPr txBox="1"/>
                  <p:nvPr/>
                </p:nvSpPr>
                <p:spPr>
                  <a:xfrm>
                    <a:off x="5229320" y="4465556"/>
                    <a:ext cx="6046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3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29320" y="4465556"/>
                    <a:ext cx="604684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4" name="Straight Connector 23"/>
              <p:cNvCxnSpPr/>
              <p:nvPr/>
            </p:nvCxnSpPr>
            <p:spPr>
              <a:xfrm flipV="1">
                <a:off x="948596" y="4769193"/>
                <a:ext cx="6999650" cy="0"/>
              </a:xfrm>
              <a:prstGeom prst="line">
                <a:avLst/>
              </a:prstGeom>
              <a:ln w="952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68"/>
                  <p:cNvSpPr txBox="1"/>
                  <p:nvPr/>
                </p:nvSpPr>
                <p:spPr>
                  <a:xfrm>
                    <a:off x="1740933" y="5060992"/>
                    <a:ext cx="71943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5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40933" y="5060992"/>
                    <a:ext cx="719434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69"/>
                  <p:cNvSpPr txBox="1"/>
                  <p:nvPr/>
                </p:nvSpPr>
                <p:spPr>
                  <a:xfrm>
                    <a:off x="3473769" y="5165402"/>
                    <a:ext cx="95755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6" name="TextBox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73769" y="5165402"/>
                    <a:ext cx="957553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71"/>
                  <p:cNvSpPr txBox="1"/>
                  <p:nvPr/>
                </p:nvSpPr>
                <p:spPr>
                  <a:xfrm>
                    <a:off x="1613784" y="5793010"/>
                    <a:ext cx="117545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7" name="TextBox 7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13784" y="5793010"/>
                    <a:ext cx="1175458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72"/>
                  <p:cNvSpPr txBox="1"/>
                  <p:nvPr/>
                </p:nvSpPr>
                <p:spPr>
                  <a:xfrm>
                    <a:off x="3507054" y="5863284"/>
                    <a:ext cx="6046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8" name="TextBox 7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07054" y="5863284"/>
                    <a:ext cx="604684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6555256" y="3623117"/>
                    <a:ext cx="6046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55256" y="3623117"/>
                    <a:ext cx="604684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6555256" y="4399861"/>
                    <a:ext cx="6046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55256" y="4399861"/>
                    <a:ext cx="604684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5229320" y="5242300"/>
                    <a:ext cx="6046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29320" y="5242300"/>
                    <a:ext cx="604684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7" name="TextBox 36"/>
              <p:cNvSpPr txBox="1"/>
              <p:nvPr/>
            </p:nvSpPr>
            <p:spPr>
              <a:xfrm>
                <a:off x="534356" y="2950885"/>
                <a:ext cx="4681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1.</a:t>
                </a:r>
                <a:endParaRPr lang="en-US" dirty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544403" y="569783"/>
                <a:ext cx="39644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+1+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403" y="569783"/>
                <a:ext cx="3964483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7625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46318" y="440638"/>
                <a:ext cx="14988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6−2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8" y="440638"/>
                <a:ext cx="1498872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0995" y="969644"/>
                <a:ext cx="34552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=3   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𝑙𝑖𝑚𝑖𝑡𝑖𝑛𝑔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𝑔𝑎𝑖𝑛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95" y="969644"/>
                <a:ext cx="3455241" cy="400110"/>
              </a:xfrm>
              <a:prstGeom prst="rect">
                <a:avLst/>
              </a:prstGeom>
              <a:blipFill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3646" y="1644323"/>
                <a:ext cx="19457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+1+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46" y="1644323"/>
                <a:ext cx="1945725" cy="307777"/>
              </a:xfrm>
              <a:prstGeom prst="rect">
                <a:avLst/>
              </a:prstGeom>
              <a:blipFill>
                <a:blip r:embed="rId4"/>
                <a:stretch>
                  <a:fillRect l="-2821" t="-4000" r="-282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3126" y="2243056"/>
                <a:ext cx="14520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6" y="2243056"/>
                <a:ext cx="1452064" cy="307777"/>
              </a:xfrm>
              <a:prstGeom prst="rect">
                <a:avLst/>
              </a:prstGeom>
              <a:blipFill>
                <a:blip r:embed="rId5"/>
                <a:stretch>
                  <a:fillRect l="-3782" t="-4000" r="-336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51405" y="2108403"/>
                <a:ext cx="1095493" cy="577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405" y="2108403"/>
                <a:ext cx="1095493" cy="5770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0995" y="2789159"/>
                <a:ext cx="1445290" cy="9093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95" y="2789159"/>
                <a:ext cx="1445290" cy="9093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25664" y="2789159"/>
                <a:ext cx="2141144" cy="9093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ra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664" y="2789159"/>
                <a:ext cx="2141144" cy="9093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7"/>
              <p:cNvSpPr txBox="1"/>
              <p:nvPr/>
            </p:nvSpPr>
            <p:spPr>
              <a:xfrm>
                <a:off x="513646" y="3936837"/>
                <a:ext cx="1445290" cy="6263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000" dirty="0" smtClean="0"/>
                  <a:t>     </a:t>
                </a:r>
                <a:endParaRPr lang="en-US" sz="2000" dirty="0"/>
              </a:p>
            </p:txBody>
          </p:sp>
        </mc:Choice>
        <mc:Fallback xmlns="">
          <p:sp>
            <p:nvSpPr>
              <p:cNvPr id="11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46" y="3936837"/>
                <a:ext cx="1445290" cy="6263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7"/>
              <p:cNvSpPr txBox="1"/>
              <p:nvPr/>
            </p:nvSpPr>
            <p:spPr>
              <a:xfrm>
                <a:off x="261578" y="4752533"/>
                <a:ext cx="1445290" cy="630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78" y="4752533"/>
                <a:ext cx="1445290" cy="63010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Arrow 12"/>
          <p:cNvSpPr/>
          <p:nvPr/>
        </p:nvSpPr>
        <p:spPr>
          <a:xfrm>
            <a:off x="2318694" y="2319999"/>
            <a:ext cx="546698" cy="153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336349" y="3233475"/>
            <a:ext cx="546698" cy="153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7"/>
              <p:cNvSpPr txBox="1"/>
              <p:nvPr/>
            </p:nvSpPr>
            <p:spPr>
              <a:xfrm>
                <a:off x="261578" y="5605868"/>
                <a:ext cx="2480089" cy="9609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78" y="5605868"/>
                <a:ext cx="2480089" cy="96096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36"/>
          <p:cNvSpPr txBox="1"/>
          <p:nvPr/>
        </p:nvSpPr>
        <p:spPr>
          <a:xfrm>
            <a:off x="9137744" y="1369754"/>
            <a:ext cx="468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3.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818466" y="2292741"/>
            <a:ext cx="4688906" cy="3106543"/>
            <a:chOff x="6818466" y="2292741"/>
            <a:chExt cx="4688906" cy="3106543"/>
          </a:xfrm>
        </p:grpSpPr>
        <p:cxnSp>
          <p:nvCxnSpPr>
            <p:cNvPr id="19" name="Straight Arrow Connector 18"/>
            <p:cNvCxnSpPr/>
            <p:nvPr/>
          </p:nvCxnSpPr>
          <p:spPr>
            <a:xfrm flipH="1" flipV="1">
              <a:off x="7389860" y="2871411"/>
              <a:ext cx="0" cy="20116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7389860" y="4883091"/>
              <a:ext cx="411751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7"/>
            <p:cNvSpPr txBox="1"/>
            <p:nvPr/>
          </p:nvSpPr>
          <p:spPr>
            <a:xfrm>
              <a:off x="9616867" y="493761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7389859" y="3826412"/>
              <a:ext cx="3963941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7427788" y="3076368"/>
              <a:ext cx="3671621" cy="1828827"/>
            </a:xfrm>
            <a:custGeom>
              <a:avLst/>
              <a:gdLst>
                <a:gd name="connsiteX0" fmla="*/ 0 w 2507225"/>
                <a:gd name="connsiteY0" fmla="*/ 1828827 h 1828827"/>
                <a:gd name="connsiteX1" fmla="*/ 206477 w 2507225"/>
                <a:gd name="connsiteY1" fmla="*/ 59021 h 1828827"/>
                <a:gd name="connsiteX2" fmla="*/ 368709 w 2507225"/>
                <a:gd name="connsiteY2" fmla="*/ 1460118 h 1828827"/>
                <a:gd name="connsiteX3" fmla="*/ 634180 w 2507225"/>
                <a:gd name="connsiteY3" fmla="*/ 27 h 1828827"/>
                <a:gd name="connsiteX4" fmla="*/ 737419 w 2507225"/>
                <a:gd name="connsiteY4" fmla="*/ 1504363 h 1828827"/>
                <a:gd name="connsiteX5" fmla="*/ 973393 w 2507225"/>
                <a:gd name="connsiteY5" fmla="*/ 27 h 1828827"/>
                <a:gd name="connsiteX6" fmla="*/ 1135625 w 2507225"/>
                <a:gd name="connsiteY6" fmla="*/ 1548608 h 1828827"/>
                <a:gd name="connsiteX7" fmla="*/ 1386348 w 2507225"/>
                <a:gd name="connsiteY7" fmla="*/ 27 h 1828827"/>
                <a:gd name="connsiteX8" fmla="*/ 1578077 w 2507225"/>
                <a:gd name="connsiteY8" fmla="*/ 1519111 h 1828827"/>
                <a:gd name="connsiteX9" fmla="*/ 1873045 w 2507225"/>
                <a:gd name="connsiteY9" fmla="*/ 27 h 1828827"/>
                <a:gd name="connsiteX10" fmla="*/ 1961535 w 2507225"/>
                <a:gd name="connsiteY10" fmla="*/ 1548608 h 1828827"/>
                <a:gd name="connsiteX11" fmla="*/ 2197509 w 2507225"/>
                <a:gd name="connsiteY11" fmla="*/ 27 h 1828827"/>
                <a:gd name="connsiteX12" fmla="*/ 2330245 w 2507225"/>
                <a:gd name="connsiteY12" fmla="*/ 1578105 h 1828827"/>
                <a:gd name="connsiteX13" fmla="*/ 2507225 w 2507225"/>
                <a:gd name="connsiteY13" fmla="*/ 1047163 h 1828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07225" h="1828827">
                  <a:moveTo>
                    <a:pt x="0" y="1828827"/>
                  </a:moveTo>
                  <a:cubicBezTo>
                    <a:pt x="72513" y="974649"/>
                    <a:pt x="145026" y="120472"/>
                    <a:pt x="206477" y="59021"/>
                  </a:cubicBezTo>
                  <a:cubicBezTo>
                    <a:pt x="267928" y="-2430"/>
                    <a:pt x="297425" y="1469950"/>
                    <a:pt x="368709" y="1460118"/>
                  </a:cubicBezTo>
                  <a:cubicBezTo>
                    <a:pt x="439993" y="1450286"/>
                    <a:pt x="572728" y="-7347"/>
                    <a:pt x="634180" y="27"/>
                  </a:cubicBezTo>
                  <a:cubicBezTo>
                    <a:pt x="695632" y="7401"/>
                    <a:pt x="680884" y="1504363"/>
                    <a:pt x="737419" y="1504363"/>
                  </a:cubicBezTo>
                  <a:cubicBezTo>
                    <a:pt x="793954" y="1504363"/>
                    <a:pt x="907025" y="-7347"/>
                    <a:pt x="973393" y="27"/>
                  </a:cubicBezTo>
                  <a:cubicBezTo>
                    <a:pt x="1039761" y="7401"/>
                    <a:pt x="1066799" y="1548608"/>
                    <a:pt x="1135625" y="1548608"/>
                  </a:cubicBezTo>
                  <a:cubicBezTo>
                    <a:pt x="1204451" y="1548608"/>
                    <a:pt x="1312606" y="4943"/>
                    <a:pt x="1386348" y="27"/>
                  </a:cubicBezTo>
                  <a:cubicBezTo>
                    <a:pt x="1460090" y="-4889"/>
                    <a:pt x="1496961" y="1519111"/>
                    <a:pt x="1578077" y="1519111"/>
                  </a:cubicBezTo>
                  <a:cubicBezTo>
                    <a:pt x="1659193" y="1519111"/>
                    <a:pt x="1809135" y="-4889"/>
                    <a:pt x="1873045" y="27"/>
                  </a:cubicBezTo>
                  <a:cubicBezTo>
                    <a:pt x="1936955" y="4943"/>
                    <a:pt x="1907458" y="1548608"/>
                    <a:pt x="1961535" y="1548608"/>
                  </a:cubicBezTo>
                  <a:cubicBezTo>
                    <a:pt x="2015612" y="1548608"/>
                    <a:pt x="2136057" y="-4889"/>
                    <a:pt x="2197509" y="27"/>
                  </a:cubicBezTo>
                  <a:cubicBezTo>
                    <a:pt x="2258961" y="4943"/>
                    <a:pt x="2278626" y="1403582"/>
                    <a:pt x="2330245" y="1578105"/>
                  </a:cubicBezTo>
                  <a:cubicBezTo>
                    <a:pt x="2381864" y="1752628"/>
                    <a:pt x="2444544" y="1399895"/>
                    <a:pt x="2507225" y="104716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TextBox 11"/>
            <p:cNvSpPr txBox="1"/>
            <p:nvPr/>
          </p:nvSpPr>
          <p:spPr>
            <a:xfrm>
              <a:off x="7008933" y="4665060"/>
              <a:ext cx="2511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11"/>
            <p:cNvSpPr txBox="1"/>
            <p:nvPr/>
          </p:nvSpPr>
          <p:spPr>
            <a:xfrm>
              <a:off x="6818466" y="3523143"/>
              <a:ext cx="57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10"/>
            <p:cNvSpPr txBox="1"/>
            <p:nvPr/>
          </p:nvSpPr>
          <p:spPr>
            <a:xfrm>
              <a:off x="6862930" y="2427722"/>
              <a:ext cx="7944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7657377" y="2789159"/>
              <a:ext cx="642561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7657377" y="2292741"/>
                  <a:ext cx="62324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a14:m>
                  <a:r>
                    <a:rPr lang="en-US" dirty="0" smtClean="0"/>
                    <a:t>=7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57377" y="2292741"/>
                  <a:ext cx="623248" cy="369332"/>
                </a:xfrm>
                <a:prstGeom prst="rect">
                  <a:avLst/>
                </a:prstGeom>
                <a:blipFill>
                  <a:blip r:embed="rId12"/>
                  <a:stretch>
                    <a:fillRect t="-8197" r="-7843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6134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63562" y="442140"/>
            <a:ext cx="1863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Routh test 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3"/>
              <p:cNvSpPr txBox="1"/>
              <p:nvPr/>
            </p:nvSpPr>
            <p:spPr>
              <a:xfrm>
                <a:off x="7620270" y="3445209"/>
                <a:ext cx="546560" cy="400110"/>
              </a:xfrm>
              <a:prstGeom prst="rect">
                <a:avLst/>
              </a:prstGeom>
              <a:noFill/>
              <a:ln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270" y="3445209"/>
                <a:ext cx="54656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6870052" y="3379064"/>
            <a:ext cx="457515" cy="492477"/>
            <a:chOff x="755873" y="859698"/>
            <a:chExt cx="345056" cy="310740"/>
          </a:xfrm>
        </p:grpSpPr>
        <p:sp>
          <p:nvSpPr>
            <p:cNvPr id="33" name="Oval 32"/>
            <p:cNvSpPr/>
            <p:nvPr/>
          </p:nvSpPr>
          <p:spPr>
            <a:xfrm>
              <a:off x="755873" y="859887"/>
              <a:ext cx="345056" cy="3105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TextBox 32"/>
            <p:cNvSpPr txBox="1"/>
            <p:nvPr/>
          </p:nvSpPr>
          <p:spPr>
            <a:xfrm>
              <a:off x="813364" y="859698"/>
              <a:ext cx="229870" cy="233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∑</a:t>
              </a:r>
              <a:endPara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518460" y="3437456"/>
            <a:ext cx="457515" cy="492477"/>
            <a:chOff x="4163308" y="859698"/>
            <a:chExt cx="345056" cy="310740"/>
          </a:xfrm>
        </p:grpSpPr>
        <p:sp>
          <p:nvSpPr>
            <p:cNvPr id="31" name="Oval 30"/>
            <p:cNvSpPr/>
            <p:nvPr/>
          </p:nvSpPr>
          <p:spPr>
            <a:xfrm>
              <a:off x="4163308" y="859887"/>
              <a:ext cx="345056" cy="31055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TextBox 30"/>
            <p:cNvSpPr txBox="1"/>
            <p:nvPr/>
          </p:nvSpPr>
          <p:spPr>
            <a:xfrm>
              <a:off x="4220718" y="859698"/>
              <a:ext cx="229870" cy="252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∑</a:t>
              </a:r>
              <a:endPara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>
            <a:off x="8197066" y="3653323"/>
            <a:ext cx="334131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>
          <a:xfrm>
            <a:off x="9061180" y="3683844"/>
            <a:ext cx="548640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>
          <a:xfrm>
            <a:off x="7333872" y="3653323"/>
            <a:ext cx="286398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>
          <a:xfrm>
            <a:off x="10189955" y="3683086"/>
            <a:ext cx="334131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 flipH="1" flipV="1">
            <a:off x="7098674" y="4637493"/>
            <a:ext cx="1554480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3" name="Straight Arrow Connector 12"/>
          <p:cNvCxnSpPr/>
          <p:nvPr/>
        </p:nvCxnSpPr>
        <p:spPr>
          <a:xfrm flipH="1" flipV="1">
            <a:off x="9285923" y="4637493"/>
            <a:ext cx="1920240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11193294" y="3667564"/>
            <a:ext cx="0" cy="96992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9991315" y="2393571"/>
            <a:ext cx="769371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6" name="Straight Arrow Connector 15"/>
          <p:cNvCxnSpPr/>
          <p:nvPr/>
        </p:nvCxnSpPr>
        <p:spPr>
          <a:xfrm>
            <a:off x="8868976" y="2421793"/>
            <a:ext cx="620528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>
          <a:xfrm>
            <a:off x="10975975" y="3667566"/>
            <a:ext cx="477330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>
          <a:xfrm rot="5400000">
            <a:off x="10264435" y="2924264"/>
            <a:ext cx="1026983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>
          <a:xfrm rot="16200000" flipV="1">
            <a:off x="6727819" y="4242396"/>
            <a:ext cx="741710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0" name="TextBox 20"/>
          <p:cNvSpPr txBox="1"/>
          <p:nvPr/>
        </p:nvSpPr>
        <p:spPr>
          <a:xfrm>
            <a:off x="10796120" y="2953945"/>
            <a:ext cx="293843" cy="503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10303482" y="3242199"/>
            <a:ext cx="293001" cy="503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Box 22"/>
          <p:cNvSpPr txBox="1"/>
          <p:nvPr/>
        </p:nvSpPr>
        <p:spPr>
          <a:xfrm flipH="1">
            <a:off x="6584551" y="3240479"/>
            <a:ext cx="342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6721825" y="3691253"/>
            <a:ext cx="293843" cy="503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4"/>
              <p:cNvSpPr txBox="1"/>
              <p:nvPr/>
            </p:nvSpPr>
            <p:spPr>
              <a:xfrm>
                <a:off x="8140951" y="2187644"/>
                <a:ext cx="780493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b="0" i="1" kern="12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m:rPr>
                        <m:sty m:val="p"/>
                      </m:rPr>
                      <a:rPr lang="en-US" sz="2000" b="0" i="0" kern="1200" baseline="-250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lang="en-US" sz="2000" i="1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(s)</a:t>
                </a: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951" y="2187644"/>
                <a:ext cx="780493" cy="400110"/>
              </a:xfrm>
              <a:prstGeom prst="rect">
                <a:avLst/>
              </a:prstGeom>
              <a:blipFill>
                <a:blip r:embed="rId3"/>
                <a:stretch>
                  <a:fillRect t="-9091" r="-3906" b="-257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5"/>
              <p:cNvSpPr txBox="1"/>
              <p:nvPr/>
            </p:nvSpPr>
            <p:spPr>
              <a:xfrm>
                <a:off x="11412348" y="3369382"/>
                <a:ext cx="779652" cy="4941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b="0" i="1" kern="12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2000" i="1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</m:t>
                    </m:r>
                    <m:r>
                      <a:rPr lang="en-US" sz="2000" i="1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(s)</a:t>
                </a: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2348" y="3369382"/>
                <a:ext cx="779652" cy="494131"/>
              </a:xfrm>
              <a:prstGeom prst="rect">
                <a:avLst/>
              </a:prstGeom>
              <a:blipFill>
                <a:blip r:embed="rId4"/>
                <a:stretch>
                  <a:fillRect t="-7407" r="-3125" b="-24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6"/>
              <p:cNvSpPr txBox="1"/>
              <p:nvPr/>
            </p:nvSpPr>
            <p:spPr>
              <a:xfrm>
                <a:off x="5811845" y="3240479"/>
                <a:ext cx="88742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b="0" i="1" kern="12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m:rPr>
                        <m:sty m:val="p"/>
                      </m:rPr>
                      <a:rPr lang="en-US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sp</m:t>
                    </m:r>
                    <m:r>
                      <a:rPr lang="en-US" i="1" kern="1200" baseline="-25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(s)</a:t>
                </a:r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845" y="3240479"/>
                <a:ext cx="887422" cy="369332"/>
              </a:xfrm>
              <a:prstGeom prst="rect">
                <a:avLst/>
              </a:prstGeom>
              <a:blipFill>
                <a:blip r:embed="rId5"/>
                <a:stretch>
                  <a:fillRect t="-10000" b="-2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9489504" y="2210717"/>
                <a:ext cx="521425" cy="400110"/>
              </a:xfrm>
              <a:prstGeom prst="rect">
                <a:avLst/>
              </a:prstGeom>
              <a:ln>
                <a:solidFill>
                  <a:sysClr val="windowText" lastClr="000000"/>
                </a:solidFill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504" y="2210717"/>
                <a:ext cx="521425" cy="400110"/>
              </a:xfrm>
              <a:prstGeom prst="rect">
                <a:avLst/>
              </a:prstGeom>
              <a:blipFill>
                <a:blip r:embed="rId6"/>
                <a:stretch>
                  <a:fillRect b="-1493"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609820" y="3477377"/>
                <a:ext cx="540020" cy="400110"/>
              </a:xfrm>
              <a:prstGeom prst="rect">
                <a:avLst/>
              </a:prstGeom>
              <a:ln>
                <a:solidFill>
                  <a:sysClr val="windowText" lastClr="000000"/>
                </a:solidFill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9820" y="3477377"/>
                <a:ext cx="54002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8540440" y="3460051"/>
                <a:ext cx="506741" cy="36933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0440" y="3460051"/>
                <a:ext cx="50674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8630350" y="4418645"/>
                <a:ext cx="584263" cy="400110"/>
              </a:xfrm>
              <a:prstGeom prst="rect">
                <a:avLst/>
              </a:prstGeom>
              <a:ln>
                <a:solidFill>
                  <a:sysClr val="windowText" lastClr="000000"/>
                </a:solidFill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350" y="4418645"/>
                <a:ext cx="584263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4"/>
              <p:cNvSpPr txBox="1"/>
              <p:nvPr/>
            </p:nvSpPr>
            <p:spPr>
              <a:xfrm>
                <a:off x="763925" y="2125634"/>
                <a:ext cx="2966774" cy="464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925" y="2125634"/>
                <a:ext cx="2966774" cy="46410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5"/>
              <p:cNvSpPr txBox="1"/>
              <p:nvPr/>
            </p:nvSpPr>
            <p:spPr>
              <a:xfrm>
                <a:off x="863562" y="2994602"/>
                <a:ext cx="2085186" cy="43088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62" y="2994602"/>
                <a:ext cx="2085186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46"/>
          <p:cNvSpPr txBox="1"/>
          <p:nvPr/>
        </p:nvSpPr>
        <p:spPr>
          <a:xfrm>
            <a:off x="529658" y="1479212"/>
            <a:ext cx="6402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equation of a closed-loop system is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58482" y="4427261"/>
                <a:ext cx="67207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82" y="4427261"/>
                <a:ext cx="6720751" cy="461665"/>
              </a:xfrm>
              <a:prstGeom prst="rect">
                <a:avLst/>
              </a:prstGeom>
              <a:blipFill>
                <a:blip r:embed="rId1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6248218" y="3625452"/>
            <a:ext cx="620528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14594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8591" y="410122"/>
            <a:ext cx="2639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 2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8591" y="1103421"/>
            <a:ext cx="5889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 example 6 for characteristic equation 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628358" y="1163655"/>
                <a:ext cx="39644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+4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+2+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358" y="1163655"/>
                <a:ext cx="3964483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914400" y="1814732"/>
            <a:ext cx="5458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Ans:   K=2  ,   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=0.894        Tc=7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591" y="3221315"/>
            <a:ext cx="2639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 3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3174" y="3932626"/>
            <a:ext cx="5570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Given the characteristic equation of a closed –loop system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372665" y="3932626"/>
                <a:ext cx="35154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665" y="3932626"/>
                <a:ext cx="351545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93174" y="4459271"/>
            <a:ext cx="4737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Find the range of K that makes the system stable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5353" y="5214126"/>
                <a:ext cx="9517542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𝒏𝒔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   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𝑻𝒉𝒆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𝒓𝒂𝒏𝒈𝒆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𝒐𝒇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𝑲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𝒊𝒔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𝑲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&lt;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𝒘𝒉𝒊𝒄𝒉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𝒎𝒂𝒌𝒆𝒔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𝒕𝒉𝒆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𝒔𝒚𝒔𝒕𝒆𝒎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𝒔𝒕𝒂𝒃𝒍𝒆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53" y="5214126"/>
                <a:ext cx="9517542" cy="5782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330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9619" y="192491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9618" y="903012"/>
            <a:ext cx="11445065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Consider the closed-loop system whose transfer functions shown below. Find the range of Kc that makes the system stable and the limiting gain( Kc max)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9618" y="1588071"/>
                <a:ext cx="8539634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   , 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0.25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  ,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   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0.6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18" y="1588071"/>
                <a:ext cx="8539634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71560" y="2459387"/>
                <a:ext cx="1281120" cy="403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Solution: </a:t>
                </a:r>
                <a:endParaRPr lang="en-US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60" y="2459387"/>
                <a:ext cx="1281120" cy="403059"/>
              </a:xfrm>
              <a:prstGeom prst="rect">
                <a:avLst/>
              </a:prstGeom>
              <a:blipFill>
                <a:blip r:embed="rId3"/>
                <a:stretch>
                  <a:fillRect l="-1429" t="-7463" r="-3810" b="-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71560" y="3019079"/>
                <a:ext cx="6096000" cy="140140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1+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(0.25)(20)(0.6)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(15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+1)(3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+1)(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60" y="3019079"/>
                <a:ext cx="6096000" cy="1401409"/>
              </a:xfrm>
              <a:prstGeom prst="rect">
                <a:avLst/>
              </a:prstGeom>
              <a:blipFill>
                <a:blip r:embed="rId4"/>
                <a:stretch>
                  <a:fillRect t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71560" y="4577121"/>
                <a:ext cx="8593666" cy="13880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45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+60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+15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45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+63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+19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1+3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60" y="4577121"/>
                <a:ext cx="8593666" cy="13880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36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22</a:t>
            </a:fld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1598365" y="918104"/>
            <a:ext cx="0" cy="438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59"/>
          <p:cNvSpPr txBox="1"/>
          <p:nvPr/>
        </p:nvSpPr>
        <p:spPr>
          <a:xfrm>
            <a:off x="1089891" y="4763199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5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0956" y="1322703"/>
            <a:ext cx="68335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54"/>
          <p:cNvSpPr txBox="1"/>
          <p:nvPr/>
        </p:nvSpPr>
        <p:spPr>
          <a:xfrm>
            <a:off x="974362" y="922593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</a:t>
            </a:r>
            <a:endParaRPr lang="en-US" sz="2000" dirty="0"/>
          </a:p>
        </p:txBody>
      </p:sp>
      <p:sp>
        <p:nvSpPr>
          <p:cNvPr id="9" name="TextBox 55"/>
          <p:cNvSpPr txBox="1"/>
          <p:nvPr/>
        </p:nvSpPr>
        <p:spPr>
          <a:xfrm>
            <a:off x="1089892" y="2835543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0" name="TextBox 56"/>
          <p:cNvSpPr txBox="1"/>
          <p:nvPr/>
        </p:nvSpPr>
        <p:spPr>
          <a:xfrm>
            <a:off x="1089892" y="2134972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1" name="TextBox 57"/>
          <p:cNvSpPr txBox="1"/>
          <p:nvPr/>
        </p:nvSpPr>
        <p:spPr>
          <a:xfrm>
            <a:off x="1090730" y="1576162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2" name="TextBox 59"/>
          <p:cNvSpPr txBox="1"/>
          <p:nvPr/>
        </p:nvSpPr>
        <p:spPr>
          <a:xfrm>
            <a:off x="1063692" y="3558053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4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60"/>
              <p:cNvSpPr txBox="1"/>
              <p:nvPr/>
            </p:nvSpPr>
            <p:spPr>
              <a:xfrm>
                <a:off x="1831839" y="1522499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839" y="1522499"/>
                <a:ext cx="60468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61"/>
          <p:cNvSpPr txBox="1"/>
          <p:nvPr/>
        </p:nvSpPr>
        <p:spPr>
          <a:xfrm>
            <a:off x="2003748" y="2127551"/>
            <a:ext cx="77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62"/>
              <p:cNvSpPr txBox="1"/>
              <p:nvPr/>
            </p:nvSpPr>
            <p:spPr>
              <a:xfrm>
                <a:off x="4866331" y="1355795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331" y="1355795"/>
                <a:ext cx="60468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63"/>
              <p:cNvSpPr txBox="1"/>
              <p:nvPr/>
            </p:nvSpPr>
            <p:spPr>
              <a:xfrm>
                <a:off x="4537536" y="2153382"/>
                <a:ext cx="1433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1+3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536" y="2153382"/>
                <a:ext cx="143331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29"/>
              <p:cNvSpPr txBox="1"/>
              <p:nvPr/>
            </p:nvSpPr>
            <p:spPr>
              <a:xfrm>
                <a:off x="6325182" y="1363204"/>
                <a:ext cx="859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5182" y="1363204"/>
                <a:ext cx="85969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29"/>
              <p:cNvSpPr txBox="1"/>
              <p:nvPr/>
            </p:nvSpPr>
            <p:spPr>
              <a:xfrm>
                <a:off x="6452688" y="2183629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688" y="2183629"/>
                <a:ext cx="60468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974362" y="2552961"/>
            <a:ext cx="6999650" cy="0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68"/>
              <p:cNvSpPr txBox="1"/>
              <p:nvPr/>
            </p:nvSpPr>
            <p:spPr>
              <a:xfrm>
                <a:off x="1515662" y="2932398"/>
                <a:ext cx="17661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18.28−2.14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662" y="2932398"/>
                <a:ext cx="176612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69"/>
          <p:cNvSpPr txBox="1"/>
          <p:nvPr/>
        </p:nvSpPr>
        <p:spPr>
          <a:xfrm>
            <a:off x="4348876" y="3035598"/>
            <a:ext cx="95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72"/>
              <p:cNvSpPr txBox="1"/>
              <p:nvPr/>
            </p:nvSpPr>
            <p:spPr>
              <a:xfrm>
                <a:off x="4996091" y="3702900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091" y="3702900"/>
                <a:ext cx="60468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470597" y="1374591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597" y="1374591"/>
                <a:ext cx="60468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486065" y="2249324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065" y="2249324"/>
                <a:ext cx="60468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452688" y="3029425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688" y="3029425"/>
                <a:ext cx="60468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65350" y="312524"/>
                <a:ext cx="523739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</a:rPr>
                        <m:t>45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+63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+19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1+3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50" y="312524"/>
                <a:ext cx="5237396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29"/>
              <p:cNvSpPr txBox="1"/>
              <p:nvPr/>
            </p:nvSpPr>
            <p:spPr>
              <a:xfrm>
                <a:off x="4876581" y="2973807"/>
                <a:ext cx="859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581" y="2973807"/>
                <a:ext cx="85969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550389" y="3551053"/>
                <a:ext cx="3041602" cy="694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6.42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−136.3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+18.28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18.28−2.14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389" y="3551053"/>
                <a:ext cx="3041602" cy="69493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917831" y="4763199"/>
                <a:ext cx="6090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831" y="4763199"/>
                <a:ext cx="60907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72"/>
              <p:cNvSpPr txBox="1"/>
              <p:nvPr/>
            </p:nvSpPr>
            <p:spPr>
              <a:xfrm>
                <a:off x="5007227" y="4763199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227" y="4763199"/>
                <a:ext cx="604684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796820" y="5764604"/>
                <a:ext cx="3471207" cy="694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6.42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−136.3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+18.28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18.28−2.14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20" y="5764604"/>
                <a:ext cx="3471207" cy="69493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5846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89896" y="270864"/>
                <a:ext cx="3471207" cy="694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6.42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−136.3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+18.28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18.28−2.14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96" y="270864"/>
                <a:ext cx="3471207" cy="6949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89896" y="1133334"/>
                <a:ext cx="34712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6.42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0">
                          <a:latin typeface="Cambria Math" panose="02040503050406030204" pitchFamily="18" charset="0"/>
                        </a:rPr>
                        <m:t>−136.3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+18.28&gt;0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96" y="1133334"/>
                <a:ext cx="347120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89896" y="1826903"/>
                <a:ext cx="44807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6.42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+136.3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−18.28&lt;0    ………(∗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96" y="1826903"/>
                <a:ext cx="4480714" cy="369332"/>
              </a:xfrm>
              <a:prstGeom prst="rect">
                <a:avLst/>
              </a:prstGeom>
              <a:blipFill>
                <a:blip r:embed="rId4"/>
                <a:stretch>
                  <a:fillRect t="-121667" r="-11020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89896" y="2394658"/>
                <a:ext cx="6096000" cy="13253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+21.23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−2.84&lt;0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21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36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</m:t>
                      </m:r>
                      <m:r>
                        <a:rPr lang="ar-IQ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يهمل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1329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96" y="2394658"/>
                <a:ext cx="6096000" cy="13253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6446" y="3818633"/>
                <a:ext cx="6096000" cy="24860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1329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………….(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∗∗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    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satisfy Eq. (*)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Also 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18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28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14</m:t>
                    </m:r>
                    <m:sSub>
                      <m:sSubPr>
                        <m:ctrlP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𝐾</m:t>
                        </m:r>
                      </m:e>
                      <m:sub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𝑐</m:t>
                        </m:r>
                      </m:sub>
                    </m:sSub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542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………(∗∗∗)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From Eq. (**) and (***) , the range of stability is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1329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1329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46" y="3818633"/>
                <a:ext cx="6096000" cy="2486065"/>
              </a:xfrm>
              <a:prstGeom prst="rect">
                <a:avLst/>
              </a:prstGeom>
              <a:blipFill>
                <a:blip r:embed="rId6"/>
                <a:stretch>
                  <a:fillRect l="-800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780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33864" y="310478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3864" y="772143"/>
            <a:ext cx="107017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closed system shown in the block diagram below. Find the range of the derivative time (R) which makes the system stable.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990851" y="1557923"/>
            <a:ext cx="6568422" cy="1595642"/>
            <a:chOff x="4931858" y="1557923"/>
            <a:chExt cx="6568422" cy="1595642"/>
          </a:xfrm>
        </p:grpSpPr>
        <p:grpSp>
          <p:nvGrpSpPr>
            <p:cNvPr id="6" name="Group 5"/>
            <p:cNvGrpSpPr/>
            <p:nvPr/>
          </p:nvGrpSpPr>
          <p:grpSpPr>
            <a:xfrm>
              <a:off x="6096913" y="1921217"/>
              <a:ext cx="457515" cy="492477"/>
              <a:chOff x="755873" y="859698"/>
              <a:chExt cx="345056" cy="31074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755873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" name="TextBox 32"/>
              <p:cNvSpPr txBox="1"/>
              <p:nvPr/>
            </p:nvSpPr>
            <p:spPr>
              <a:xfrm>
                <a:off x="813364" y="859698"/>
                <a:ext cx="229870" cy="233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>
              <a:off x="5762782" y="2182728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>
            <a:xfrm>
              <a:off x="6620482" y="2182728"/>
              <a:ext cx="54864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>
            <a:xfrm flipV="1">
              <a:off x="7722671" y="2147725"/>
              <a:ext cx="8229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>
            <a:xfrm flipV="1">
              <a:off x="10528565" y="2133169"/>
              <a:ext cx="807044" cy="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6325535" y="3145214"/>
              <a:ext cx="475488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11091793" y="2147725"/>
              <a:ext cx="0" cy="100584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>
            <a:xfrm rot="16200000" flipV="1">
              <a:off x="5964565" y="2779454"/>
              <a:ext cx="73152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4" name="TextBox 22"/>
            <p:cNvSpPr txBox="1"/>
            <p:nvPr/>
          </p:nvSpPr>
          <p:spPr>
            <a:xfrm flipH="1">
              <a:off x="5799553" y="1690251"/>
              <a:ext cx="425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5868098" y="2205018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_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25"/>
                <p:cNvSpPr txBox="1"/>
                <p:nvPr/>
              </p:nvSpPr>
              <p:spPr>
                <a:xfrm>
                  <a:off x="10720628" y="1557923"/>
                  <a:ext cx="779652" cy="4941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20628" y="1557923"/>
                  <a:ext cx="779652" cy="494131"/>
                </a:xfrm>
                <a:prstGeom prst="rect">
                  <a:avLst/>
                </a:prstGeom>
                <a:blipFill>
                  <a:blip r:embed="rId2"/>
                  <a:stretch>
                    <a:fillRect t="-7407" r="-3125" b="-2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26"/>
                <p:cNvSpPr txBox="1"/>
                <p:nvPr/>
              </p:nvSpPr>
              <p:spPr>
                <a:xfrm>
                  <a:off x="4931858" y="1963059"/>
                  <a:ext cx="88742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m:rPr>
                          <m:sty m:val="p"/>
                        </m:rPr>
                        <a:rPr lang="en-US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1858" y="1963059"/>
                  <a:ext cx="887422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8197" b="-2459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8565444" y="1792179"/>
                  <a:ext cx="1970283" cy="681982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+5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+11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+10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65444" y="1792179"/>
                  <a:ext cx="1970283" cy="68198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169122" y="1982673"/>
                  <a:ext cx="553549" cy="400110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9122" y="1982673"/>
                  <a:ext cx="553549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Rectangle 23"/>
          <p:cNvSpPr/>
          <p:nvPr/>
        </p:nvSpPr>
        <p:spPr>
          <a:xfrm>
            <a:off x="732062" y="1853388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5"/>
              <p:cNvSpPr txBox="1"/>
              <p:nvPr/>
            </p:nvSpPr>
            <p:spPr>
              <a:xfrm>
                <a:off x="746709" y="2524084"/>
                <a:ext cx="178504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09" y="2524084"/>
                <a:ext cx="1785040" cy="369332"/>
              </a:xfrm>
              <a:prstGeom prst="rect">
                <a:avLst/>
              </a:prstGeom>
              <a:blipFill>
                <a:blip r:embed="rId6"/>
                <a:stretch>
                  <a:fillRect l="-3413" r="-3754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52805" y="3272352"/>
                <a:ext cx="362336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𝑅𝑆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+11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</m:den>
                          </m:f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05" y="3272352"/>
                <a:ext cx="3623363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52805" y="4435166"/>
                <a:ext cx="49774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11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+10 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𝑅𝑆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05" y="4435166"/>
                <a:ext cx="4977453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52805" y="5240748"/>
                <a:ext cx="49101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11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05" y="5240748"/>
                <a:ext cx="4910127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3744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89836" y="254515"/>
                <a:ext cx="49101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11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36" y="254515"/>
                <a:ext cx="4910127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489836" y="810104"/>
            <a:ext cx="7143056" cy="3607645"/>
            <a:chOff x="782632" y="1947097"/>
            <a:chExt cx="7143056" cy="3607645"/>
          </a:xfrm>
        </p:grpSpPr>
        <p:grpSp>
          <p:nvGrpSpPr>
            <p:cNvPr id="6" name="Group 5"/>
            <p:cNvGrpSpPr/>
            <p:nvPr/>
          </p:nvGrpSpPr>
          <p:grpSpPr>
            <a:xfrm>
              <a:off x="1066721" y="1947097"/>
              <a:ext cx="1141525" cy="3607645"/>
              <a:chOff x="1041303" y="3138824"/>
              <a:chExt cx="1141525" cy="3607645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524623" y="3138824"/>
                <a:ext cx="0" cy="35826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>
              <a:xfrm>
                <a:off x="1041303" y="6346272"/>
                <a:ext cx="1141525" cy="400197"/>
                <a:chOff x="1041303" y="6346272"/>
                <a:chExt cx="1141525" cy="400197"/>
              </a:xfrm>
            </p:grpSpPr>
            <p:sp>
              <p:nvSpPr>
                <p:cNvPr id="31" name="TextBox 59"/>
                <p:cNvSpPr txBox="1"/>
                <p:nvPr/>
              </p:nvSpPr>
              <p:spPr>
                <a:xfrm>
                  <a:off x="1041303" y="6346272"/>
                  <a:ext cx="48669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000" dirty="0" smtClean="0"/>
                    <a:t>5</a:t>
                  </a:r>
                  <a:endParaRPr lang="en-US" sz="2000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2" name="Rectangle 31"/>
                    <p:cNvSpPr/>
                    <p:nvPr/>
                  </p:nvSpPr>
                  <p:spPr>
                    <a:xfrm>
                      <a:off x="1688782" y="6377137"/>
                      <a:ext cx="494046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2" name="Rectangle 3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88782" y="6377137"/>
                      <a:ext cx="494046" cy="369332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8" name="Straight Connector 7"/>
            <p:cNvCxnSpPr/>
            <p:nvPr/>
          </p:nvCxnSpPr>
          <p:spPr>
            <a:xfrm>
              <a:off x="782632" y="2351695"/>
              <a:ext cx="683356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54"/>
            <p:cNvSpPr txBox="1"/>
            <p:nvPr/>
          </p:nvSpPr>
          <p:spPr>
            <a:xfrm>
              <a:off x="926038" y="1951585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n</a:t>
              </a:r>
              <a:endParaRPr lang="en-US" sz="2000" dirty="0"/>
            </a:p>
          </p:txBody>
        </p:sp>
        <p:sp>
          <p:nvSpPr>
            <p:cNvPr id="10" name="TextBox 55"/>
            <p:cNvSpPr txBox="1"/>
            <p:nvPr/>
          </p:nvSpPr>
          <p:spPr>
            <a:xfrm>
              <a:off x="1041568" y="3864535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  <p:sp>
          <p:nvSpPr>
            <p:cNvPr id="11" name="TextBox 56"/>
            <p:cNvSpPr txBox="1"/>
            <p:nvPr/>
          </p:nvSpPr>
          <p:spPr>
            <a:xfrm>
              <a:off x="1041568" y="3163964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12" name="TextBox 57"/>
            <p:cNvSpPr txBox="1"/>
            <p:nvPr/>
          </p:nvSpPr>
          <p:spPr>
            <a:xfrm>
              <a:off x="1042406" y="2605154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3" name="TextBox 59"/>
            <p:cNvSpPr txBox="1"/>
            <p:nvPr/>
          </p:nvSpPr>
          <p:spPr>
            <a:xfrm>
              <a:off x="1015368" y="4587045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4</a:t>
              </a:r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60"/>
                <p:cNvSpPr txBox="1"/>
                <p:nvPr/>
              </p:nvSpPr>
              <p:spPr>
                <a:xfrm>
                  <a:off x="1783515" y="2551491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83515" y="2551491"/>
                  <a:ext cx="60468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61"/>
            <p:cNvSpPr txBox="1"/>
            <p:nvPr/>
          </p:nvSpPr>
          <p:spPr>
            <a:xfrm>
              <a:off x="1924855" y="3215896"/>
              <a:ext cx="5129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11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62"/>
                <p:cNvSpPr txBox="1"/>
                <p:nvPr/>
              </p:nvSpPr>
              <p:spPr>
                <a:xfrm>
                  <a:off x="3484496" y="2551491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4496" y="2551491"/>
                  <a:ext cx="604684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63"/>
                <p:cNvSpPr txBox="1"/>
                <p:nvPr/>
              </p:nvSpPr>
              <p:spPr>
                <a:xfrm>
                  <a:off x="3484496" y="3244355"/>
                  <a:ext cx="7740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4496" y="3244355"/>
                  <a:ext cx="77408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29"/>
                <p:cNvSpPr txBox="1"/>
                <p:nvPr/>
              </p:nvSpPr>
              <p:spPr>
                <a:xfrm>
                  <a:off x="5185477" y="2569303"/>
                  <a:ext cx="8596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5477" y="2569303"/>
                  <a:ext cx="859696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29"/>
                <p:cNvSpPr txBox="1"/>
                <p:nvPr/>
              </p:nvSpPr>
              <p:spPr>
                <a:xfrm>
                  <a:off x="5206762" y="327831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06762" y="3278316"/>
                  <a:ext cx="60468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/>
            <p:cNvCxnSpPr/>
            <p:nvPr/>
          </p:nvCxnSpPr>
          <p:spPr>
            <a:xfrm flipV="1">
              <a:off x="926038" y="3581953"/>
              <a:ext cx="6999650" cy="0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68"/>
                <p:cNvSpPr txBox="1"/>
                <p:nvPr/>
              </p:nvSpPr>
              <p:spPr>
                <a:xfrm>
                  <a:off x="1718375" y="3873752"/>
                  <a:ext cx="7194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6.545 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8375" y="3873752"/>
                  <a:ext cx="719434" cy="369332"/>
                </a:xfrm>
                <a:prstGeom prst="rect">
                  <a:avLst/>
                </a:prstGeom>
                <a:blipFill>
                  <a:blip r:embed="rId9"/>
                  <a:stretch>
                    <a:fillRect r="-288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69"/>
                <p:cNvSpPr txBox="1"/>
                <p:nvPr/>
              </p:nvSpPr>
              <p:spPr>
                <a:xfrm>
                  <a:off x="3451211" y="3978162"/>
                  <a:ext cx="95755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1211" y="3978162"/>
                  <a:ext cx="957553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71"/>
                <p:cNvSpPr txBox="1"/>
                <p:nvPr/>
              </p:nvSpPr>
              <p:spPr>
                <a:xfrm>
                  <a:off x="1591226" y="4605770"/>
                  <a:ext cx="1175458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16.8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1226" y="4605770"/>
                  <a:ext cx="1175458" cy="634789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72"/>
                <p:cNvSpPr txBox="1"/>
                <p:nvPr/>
              </p:nvSpPr>
              <p:spPr>
                <a:xfrm>
                  <a:off x="3484496" y="4676044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4496" y="4676044"/>
                  <a:ext cx="604684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9"/>
                <p:cNvSpPr txBox="1"/>
                <p:nvPr/>
              </p:nvSpPr>
              <p:spPr>
                <a:xfrm>
                  <a:off x="6532698" y="243587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2698" y="2435877"/>
                  <a:ext cx="60468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30"/>
                <p:cNvSpPr txBox="1"/>
                <p:nvPr/>
              </p:nvSpPr>
              <p:spPr>
                <a:xfrm>
                  <a:off x="6532698" y="3212621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2698" y="3212621"/>
                  <a:ext cx="604684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33"/>
                <p:cNvSpPr txBox="1"/>
                <p:nvPr/>
              </p:nvSpPr>
              <p:spPr>
                <a:xfrm>
                  <a:off x="5206762" y="405506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06762" y="4055060"/>
                  <a:ext cx="604684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71"/>
              <p:cNvSpPr txBox="1"/>
              <p:nvPr/>
            </p:nvSpPr>
            <p:spPr>
              <a:xfrm>
                <a:off x="489836" y="4870704"/>
                <a:ext cx="206908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16.8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36" y="4870704"/>
                <a:ext cx="2069083" cy="61093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71"/>
              <p:cNvSpPr txBox="1"/>
              <p:nvPr/>
            </p:nvSpPr>
            <p:spPr>
              <a:xfrm>
                <a:off x="3449567" y="4827842"/>
                <a:ext cx="206908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16.8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567" y="4827842"/>
                <a:ext cx="2069083" cy="61093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71"/>
              <p:cNvSpPr txBox="1"/>
              <p:nvPr/>
            </p:nvSpPr>
            <p:spPr>
              <a:xfrm>
                <a:off x="6012560" y="4782272"/>
                <a:ext cx="206908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16.8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560" y="4782272"/>
                <a:ext cx="2069083" cy="61093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71"/>
              <p:cNvSpPr txBox="1"/>
              <p:nvPr/>
            </p:nvSpPr>
            <p:spPr>
              <a:xfrm>
                <a:off x="8575553" y="4570941"/>
                <a:ext cx="2069083" cy="910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16.8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5553" y="4570941"/>
                <a:ext cx="2069083" cy="9106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71"/>
              <p:cNvSpPr txBox="1"/>
              <p:nvPr/>
            </p:nvSpPr>
            <p:spPr>
              <a:xfrm>
                <a:off x="633885" y="5906573"/>
                <a:ext cx="20690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&gt;1.833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85" y="5906573"/>
                <a:ext cx="2069083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ight Arrow 38"/>
          <p:cNvSpPr/>
          <p:nvPr/>
        </p:nvSpPr>
        <p:spPr>
          <a:xfrm>
            <a:off x="2702968" y="5023438"/>
            <a:ext cx="746599" cy="305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5399963" y="4980576"/>
            <a:ext cx="746599" cy="305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8058789" y="4935006"/>
            <a:ext cx="746599" cy="305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17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33864" y="310478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9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3955" y="1390682"/>
                <a:ext cx="10559845" cy="6301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 , 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25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  , 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   ,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55" y="1390682"/>
                <a:ext cx="10559845" cy="6301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25910" y="958645"/>
            <a:ext cx="9822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closed-loop system consists of the following items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5910" y="2286000"/>
            <a:ext cx="407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Sketch the block diagram.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5910" y="2807078"/>
            <a:ext cx="6223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range that make the system stable?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793955" y="3366876"/>
            <a:ext cx="732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  <a:r>
              <a:rPr lang="en-US" dirty="0" smtClean="0"/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limiting gain Kc max?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825910" y="3776015"/>
            <a:ext cx="778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4</a:t>
            </a:r>
            <a:r>
              <a:rPr lang="en-US" dirty="0" smtClean="0"/>
              <a:t>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frequency of response  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) and  cycle period Tc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825910" y="4225826"/>
            <a:ext cx="732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Sketch the response.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444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5187" y="442452"/>
            <a:ext cx="144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272151" y="1519084"/>
            <a:ext cx="7919417" cy="2978324"/>
            <a:chOff x="3434383" y="1519084"/>
            <a:chExt cx="7919417" cy="2978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3"/>
                <p:cNvSpPr txBox="1"/>
                <p:nvPr/>
              </p:nvSpPr>
              <p:spPr>
                <a:xfrm>
                  <a:off x="5479875" y="3002077"/>
                  <a:ext cx="546560" cy="400110"/>
                </a:xfrm>
                <a:prstGeom prst="rect">
                  <a:avLst/>
                </a:prstGeom>
                <a:noFill/>
                <a:ln>
                  <a:solidFill>
                    <a:sysClr val="windowText" lastClr="000000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79875" y="3002077"/>
                  <a:ext cx="546560" cy="4001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Group 5"/>
            <p:cNvGrpSpPr/>
            <p:nvPr/>
          </p:nvGrpSpPr>
          <p:grpSpPr>
            <a:xfrm>
              <a:off x="4528332" y="2930931"/>
              <a:ext cx="457515" cy="492477"/>
              <a:chOff x="755873" y="859698"/>
              <a:chExt cx="345056" cy="31074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755873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5" name="TextBox 32"/>
              <p:cNvSpPr txBox="1"/>
              <p:nvPr/>
            </p:nvSpPr>
            <p:spPr>
              <a:xfrm>
                <a:off x="813364" y="859698"/>
                <a:ext cx="229870" cy="233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9680260" y="2959522"/>
              <a:ext cx="457515" cy="492477"/>
              <a:chOff x="4163308" y="859698"/>
              <a:chExt cx="345056" cy="31074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4163308" y="859887"/>
                <a:ext cx="345056" cy="310551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TextBox 30"/>
              <p:cNvSpPr txBox="1"/>
              <p:nvPr/>
            </p:nvSpPr>
            <p:spPr>
              <a:xfrm>
                <a:off x="4220718" y="859698"/>
                <a:ext cx="229870" cy="2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∑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4194201" y="3159577"/>
              <a:ext cx="334131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>
            <a:xfrm>
              <a:off x="6053774" y="3205152"/>
              <a:ext cx="54864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>
            <a:xfrm>
              <a:off x="7632976" y="3205152"/>
              <a:ext cx="36576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>
            <a:xfrm>
              <a:off x="9184666" y="3202132"/>
              <a:ext cx="45720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4731299" y="4159559"/>
              <a:ext cx="274320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8316776" y="4159559"/>
              <a:ext cx="2035117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10355094" y="3189630"/>
              <a:ext cx="0" cy="96992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9288679" y="1863705"/>
              <a:ext cx="64008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>
            <a:xfrm>
              <a:off x="7702240" y="1850265"/>
              <a:ext cx="620528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>
            <a:xfrm>
              <a:off x="10137775" y="3189632"/>
              <a:ext cx="47733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9373846" y="2389123"/>
              <a:ext cx="109728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>
            <a:xfrm rot="16200000" flipV="1">
              <a:off x="4391194" y="3793799"/>
              <a:ext cx="731520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0" name="TextBox 20"/>
            <p:cNvSpPr txBox="1"/>
            <p:nvPr/>
          </p:nvSpPr>
          <p:spPr>
            <a:xfrm>
              <a:off x="10058050" y="2626135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9495366" y="2621674"/>
              <a:ext cx="293001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Box 22"/>
            <p:cNvSpPr txBox="1"/>
            <p:nvPr/>
          </p:nvSpPr>
          <p:spPr>
            <a:xfrm flipH="1">
              <a:off x="4321805" y="2637063"/>
              <a:ext cx="425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+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4402744" y="3275613"/>
              <a:ext cx="293843" cy="503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_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4"/>
                <p:cNvSpPr txBox="1"/>
                <p:nvPr/>
              </p:nvSpPr>
              <p:spPr>
                <a:xfrm>
                  <a:off x="6938383" y="1624075"/>
                  <a:ext cx="780493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m:rPr>
                          <m:sty m:val="p"/>
                        </m:rPr>
                        <a:rPr lang="en-US" sz="2000" b="0" i="0" kern="1200" baseline="-250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8383" y="1624075"/>
                  <a:ext cx="780493" cy="400110"/>
                </a:xfrm>
                <a:prstGeom prst="rect">
                  <a:avLst/>
                </a:prstGeom>
                <a:blipFill>
                  <a:blip r:embed="rId3"/>
                  <a:stretch>
                    <a:fillRect t="-7576" r="-3125" b="-2575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5"/>
                <p:cNvSpPr txBox="1"/>
                <p:nvPr/>
              </p:nvSpPr>
              <p:spPr>
                <a:xfrm>
                  <a:off x="10574148" y="2891448"/>
                  <a:ext cx="779652" cy="4941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en-US" sz="2000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0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5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74148" y="2891448"/>
                  <a:ext cx="779652" cy="494131"/>
                </a:xfrm>
                <a:prstGeom prst="rect">
                  <a:avLst/>
                </a:prstGeom>
                <a:blipFill>
                  <a:blip r:embed="rId4"/>
                  <a:stretch>
                    <a:fillRect t="-6173" r="-2344" b="-246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6"/>
                <p:cNvSpPr txBox="1"/>
                <p:nvPr/>
              </p:nvSpPr>
              <p:spPr>
                <a:xfrm>
                  <a:off x="3434383" y="2780910"/>
                  <a:ext cx="88742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1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m:rPr>
                          <m:sty m:val="p"/>
                        </m:rPr>
                        <a:rPr lang="en-US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sp</m:t>
                      </m:r>
                      <m:r>
                        <a:rPr lang="en-US" i="1" kern="1200" baseline="-25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(s)</a:t>
                  </a:r>
                  <a:endPara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6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4383" y="2780910"/>
                  <a:ext cx="887422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8197" b="-2459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8314039" y="1519084"/>
                  <a:ext cx="981744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14039" y="1519084"/>
                  <a:ext cx="981744" cy="67569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Arrow Connector 27"/>
            <p:cNvCxnSpPr/>
            <p:nvPr/>
          </p:nvCxnSpPr>
          <p:spPr>
            <a:xfrm>
              <a:off x="5005619" y="3159577"/>
              <a:ext cx="474256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7998736" y="2814603"/>
                  <a:ext cx="1124410" cy="690061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0.25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15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98736" y="2814603"/>
                  <a:ext cx="1124410" cy="69006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6602414" y="2851781"/>
                  <a:ext cx="981744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20</m:t>
                            </m:r>
                          </m:num>
                          <m:den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02414" y="2851781"/>
                  <a:ext cx="981744" cy="67569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7474499" y="3821710"/>
                  <a:ext cx="839076" cy="675698"/>
                </a:xfrm>
                <a:prstGeom prst="rect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0.6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4499" y="3821710"/>
                  <a:ext cx="839076" cy="67569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ysClr val="windowText" lastClr="0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TextBox 35"/>
          <p:cNvSpPr txBox="1"/>
          <p:nvPr/>
        </p:nvSpPr>
        <p:spPr>
          <a:xfrm>
            <a:off x="575187" y="1519084"/>
            <a:ext cx="56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94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34180" y="657774"/>
                <a:ext cx="1534203" cy="4053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1+</m:t>
                    </m:r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𝐺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80" y="657774"/>
                <a:ext cx="1534203" cy="405367"/>
              </a:xfrm>
              <a:prstGeom prst="rect">
                <a:avLst/>
              </a:prstGeom>
              <a:blipFill>
                <a:blip r:embed="rId2"/>
                <a:stretch>
                  <a:fillRect t="-9091" r="-3175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53961" y="265471"/>
            <a:ext cx="56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40453" y="1095954"/>
                <a:ext cx="4003853" cy="782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endChr m:val="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0.25)(20)(0.6)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+1)(3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+1)(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53" y="1095954"/>
                <a:ext cx="4003853" cy="7821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40452" y="1863120"/>
                <a:ext cx="4003853" cy="7394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3 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+1)(3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+1)(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52" y="1863120"/>
                <a:ext cx="4003853" cy="739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8714" y="2705244"/>
                <a:ext cx="4814780" cy="622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45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+63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+19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1+3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[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1−0.5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0.5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]=0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14" y="2705244"/>
                <a:ext cx="4814780" cy="6229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58714" y="3506300"/>
                <a:ext cx="4376839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45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>
                          <a:latin typeface="Cambria Math" panose="02040503050406030204" pitchFamily="18" charset="0"/>
                        </a:rPr>
                        <m:t>+63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latin typeface="Cambria Math" panose="02040503050406030204" pitchFamily="18" charset="0"/>
                        </a:rPr>
                        <m:t>+19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1+3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[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]=0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14" y="3506300"/>
                <a:ext cx="4376839" cy="6173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0517" y="4346170"/>
                <a:ext cx="5253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45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+63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+3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(2−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17" y="4346170"/>
                <a:ext cx="5253554" cy="369332"/>
              </a:xfrm>
              <a:prstGeom prst="rect">
                <a:avLst/>
              </a:prstGeom>
              <a:blipFill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39327" y="5029280"/>
                <a:ext cx="55159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45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+153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+145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39−3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+2+6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27" y="5029280"/>
                <a:ext cx="551593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4970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29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39158" y="461955"/>
            <a:ext cx="1439818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Routh test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80085" y="1164811"/>
                <a:ext cx="72673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latin typeface="Cambria Math" panose="02040503050406030204" pitchFamily="18" charset="0"/>
                        </a:rPr>
                        <m:t>45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153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145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39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6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85" y="1164811"/>
                <a:ext cx="7267374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932956" y="1861254"/>
            <a:ext cx="1747788" cy="4054307"/>
            <a:chOff x="985767" y="3138824"/>
            <a:chExt cx="1747788" cy="3662421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524623" y="3138824"/>
              <a:ext cx="0" cy="3582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985767" y="6377137"/>
              <a:ext cx="1747788" cy="424108"/>
              <a:chOff x="985767" y="6377137"/>
              <a:chExt cx="1747788" cy="424108"/>
            </a:xfrm>
          </p:grpSpPr>
          <p:sp>
            <p:nvSpPr>
              <p:cNvPr id="29" name="TextBox 59"/>
              <p:cNvSpPr txBox="1"/>
              <p:nvPr/>
            </p:nvSpPr>
            <p:spPr>
              <a:xfrm>
                <a:off x="985767" y="6401135"/>
                <a:ext cx="4866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/>
                  <a:t>5</a:t>
                </a:r>
                <a:endParaRPr lang="en-US" sz="20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Rectangle 29"/>
                  <p:cNvSpPr/>
                  <p:nvPr/>
                </p:nvSpPr>
                <p:spPr>
                  <a:xfrm>
                    <a:off x="1688782" y="6377137"/>
                    <a:ext cx="1044773" cy="33363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𝐾𝑐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0" name="Rectangle 2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88782" y="6377137"/>
                    <a:ext cx="1044773" cy="33363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7" name="Straight Connector 6"/>
          <p:cNvCxnSpPr/>
          <p:nvPr/>
        </p:nvCxnSpPr>
        <p:spPr>
          <a:xfrm>
            <a:off x="704403" y="2265853"/>
            <a:ext cx="9914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54"/>
          <p:cNvSpPr txBox="1"/>
          <p:nvPr/>
        </p:nvSpPr>
        <p:spPr>
          <a:xfrm>
            <a:off x="847809" y="1865743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</a:t>
            </a:r>
            <a:endParaRPr lang="en-US" sz="2000" dirty="0"/>
          </a:p>
        </p:txBody>
      </p:sp>
      <p:sp>
        <p:nvSpPr>
          <p:cNvPr id="9" name="TextBox 55"/>
          <p:cNvSpPr txBox="1"/>
          <p:nvPr/>
        </p:nvSpPr>
        <p:spPr>
          <a:xfrm>
            <a:off x="963339" y="3778693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0" name="TextBox 56"/>
          <p:cNvSpPr txBox="1"/>
          <p:nvPr/>
        </p:nvSpPr>
        <p:spPr>
          <a:xfrm>
            <a:off x="963339" y="3078122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1" name="TextBox 57"/>
          <p:cNvSpPr txBox="1"/>
          <p:nvPr/>
        </p:nvSpPr>
        <p:spPr>
          <a:xfrm>
            <a:off x="964177" y="2519312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2" name="TextBox 59"/>
          <p:cNvSpPr txBox="1"/>
          <p:nvPr/>
        </p:nvSpPr>
        <p:spPr>
          <a:xfrm>
            <a:off x="937139" y="4501203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4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60"/>
              <p:cNvSpPr txBox="1"/>
              <p:nvPr/>
            </p:nvSpPr>
            <p:spPr>
              <a:xfrm>
                <a:off x="1705286" y="2465649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286" y="2465649"/>
                <a:ext cx="60468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61"/>
          <p:cNvSpPr txBox="1"/>
          <p:nvPr/>
        </p:nvSpPr>
        <p:spPr>
          <a:xfrm>
            <a:off x="1720023" y="3083405"/>
            <a:ext cx="61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153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62"/>
              <p:cNvSpPr txBox="1"/>
              <p:nvPr/>
            </p:nvSpPr>
            <p:spPr>
              <a:xfrm>
                <a:off x="5502277" y="2365375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145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277" y="2365375"/>
                <a:ext cx="60468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63"/>
              <p:cNvSpPr txBox="1"/>
              <p:nvPr/>
            </p:nvSpPr>
            <p:spPr>
              <a:xfrm>
                <a:off x="5162759" y="3160130"/>
                <a:ext cx="1283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759" y="3160130"/>
                <a:ext cx="128372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29"/>
              <p:cNvSpPr txBox="1"/>
              <p:nvPr/>
            </p:nvSpPr>
            <p:spPr>
              <a:xfrm>
                <a:off x="7285647" y="2307216"/>
                <a:ext cx="11655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647" y="2307216"/>
                <a:ext cx="116556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29"/>
              <p:cNvSpPr txBox="1"/>
              <p:nvPr/>
            </p:nvSpPr>
            <p:spPr>
              <a:xfrm>
                <a:off x="7501533" y="3117840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1533" y="3117840"/>
                <a:ext cx="60468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847809" y="3496111"/>
            <a:ext cx="9771030" cy="0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68"/>
              <p:cNvSpPr txBox="1"/>
              <p:nvPr/>
            </p:nvSpPr>
            <p:spPr>
              <a:xfrm>
                <a:off x="1390380" y="3804629"/>
                <a:ext cx="18391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133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52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88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380" y="3804629"/>
                <a:ext cx="183918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69"/>
              <p:cNvSpPr txBox="1"/>
              <p:nvPr/>
            </p:nvSpPr>
            <p:spPr>
              <a:xfrm>
                <a:off x="5162759" y="3812319"/>
                <a:ext cx="14188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𝐾𝑐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759" y="3812319"/>
                <a:ext cx="141882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71"/>
              <p:cNvSpPr txBox="1"/>
              <p:nvPr/>
            </p:nvSpPr>
            <p:spPr>
              <a:xfrm>
                <a:off x="1512997" y="4519928"/>
                <a:ext cx="1175458" cy="701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64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1284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24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4901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133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882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997" y="4519928"/>
                <a:ext cx="1175458" cy="701923"/>
              </a:xfrm>
              <a:prstGeom prst="rect">
                <a:avLst/>
              </a:prstGeom>
              <a:blipFill>
                <a:blip r:embed="rId11"/>
                <a:stretch>
                  <a:fillRect r="-161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72"/>
              <p:cNvSpPr txBox="1"/>
              <p:nvPr/>
            </p:nvSpPr>
            <p:spPr>
              <a:xfrm>
                <a:off x="5569831" y="4686223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831" y="4686223"/>
                <a:ext cx="60468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9"/>
              <p:cNvSpPr txBox="1"/>
              <p:nvPr/>
            </p:nvSpPr>
            <p:spPr>
              <a:xfrm>
                <a:off x="8557854" y="2291590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854" y="2291590"/>
                <a:ext cx="60468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30"/>
              <p:cNvSpPr txBox="1"/>
              <p:nvPr/>
            </p:nvSpPr>
            <p:spPr>
              <a:xfrm>
                <a:off x="8557854" y="3203560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854" y="3203560"/>
                <a:ext cx="60468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33"/>
              <p:cNvSpPr txBox="1"/>
              <p:nvPr/>
            </p:nvSpPr>
            <p:spPr>
              <a:xfrm>
                <a:off x="7566085" y="3788663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085" y="3788663"/>
                <a:ext cx="604684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53961" y="265471"/>
            <a:ext cx="56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1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031793" y="6353937"/>
            <a:ext cx="420437" cy="365125"/>
          </a:xfrm>
        </p:spPr>
        <p:txBody>
          <a:bodyPr/>
          <a:lstStyle/>
          <a:p>
            <a:fld id="{C1227082-9623-4AB1-B9BE-6FF402288CC8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63562" y="442140"/>
            <a:ext cx="2251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Routh 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Table 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716078" y="1001827"/>
            <a:ext cx="11005251" cy="5352110"/>
            <a:chOff x="863562" y="965360"/>
            <a:chExt cx="11005251" cy="535211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863562" y="1900757"/>
              <a:ext cx="96749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3261449" y="965360"/>
                  <a:ext cx="708681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b>
                        </m:sSub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1449" y="965360"/>
                  <a:ext cx="7086812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/>
            <p:cNvCxnSpPr/>
            <p:nvPr/>
          </p:nvCxnSpPr>
          <p:spPr>
            <a:xfrm>
              <a:off x="1582995" y="1471150"/>
              <a:ext cx="0" cy="4846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006968" y="1471151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22498" y="3384101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22498" y="2683530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23336" y="2124720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96297" y="4608732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5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96298" y="3996417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15" name="TextBox 9"/>
            <p:cNvSpPr txBox="1"/>
            <p:nvPr/>
          </p:nvSpPr>
          <p:spPr>
            <a:xfrm>
              <a:off x="999204" y="5868113"/>
              <a:ext cx="6808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n</a:t>
              </a:r>
              <a:r>
                <a:rPr lang="en-US" sz="2000" dirty="0"/>
                <a:t>+</a:t>
              </a:r>
              <a:r>
                <a:rPr lang="en-US" sz="2000" dirty="0" smtClean="0"/>
                <a:t>1</a:t>
              </a:r>
              <a:endParaRPr lang="en-US" sz="20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250316" y="5508523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261767" y="5100282"/>
              <a:ext cx="0" cy="1828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864445" y="207105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4445" y="2071057"/>
                  <a:ext cx="60468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826348" y="2763921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6348" y="2763921"/>
                  <a:ext cx="604684" cy="369332"/>
                </a:xfrm>
                <a:prstGeom prst="rect">
                  <a:avLst/>
                </a:prstGeom>
                <a:blipFill>
                  <a:blip r:embed="rId4"/>
                  <a:stretch>
                    <a:fillRect r="-3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565426" y="207105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5426" y="2071057"/>
                  <a:ext cx="604684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565426" y="2763921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5426" y="2763921"/>
                  <a:ext cx="604684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29"/>
                <p:cNvSpPr txBox="1"/>
                <p:nvPr/>
              </p:nvSpPr>
              <p:spPr>
                <a:xfrm>
                  <a:off x="5266407" y="2088869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6407" y="2088869"/>
                  <a:ext cx="604684" cy="369332"/>
                </a:xfrm>
                <a:prstGeom prst="rect">
                  <a:avLst/>
                </a:prstGeom>
                <a:blipFill>
                  <a:blip r:embed="rId7"/>
                  <a:stretch>
                    <a:fillRect r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29"/>
                <p:cNvSpPr txBox="1"/>
                <p:nvPr/>
              </p:nvSpPr>
              <p:spPr>
                <a:xfrm>
                  <a:off x="5287692" y="279788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87692" y="2797882"/>
                  <a:ext cx="604684" cy="369332"/>
                </a:xfrm>
                <a:prstGeom prst="rect">
                  <a:avLst/>
                </a:prstGeom>
                <a:blipFill>
                  <a:blip r:embed="rId8"/>
                  <a:stretch>
                    <a:fillRect r="-404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7826484" y="2088869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6484" y="2088869"/>
                  <a:ext cx="60468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7826484" y="2834839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6484" y="2834839"/>
                  <a:ext cx="60468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Connector 40"/>
            <p:cNvCxnSpPr/>
            <p:nvPr/>
          </p:nvCxnSpPr>
          <p:spPr>
            <a:xfrm>
              <a:off x="1006968" y="3384101"/>
              <a:ext cx="9235440" cy="0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1793550" y="3433714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3550" y="3433714"/>
                  <a:ext cx="604684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532142" y="3497728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2142" y="3497728"/>
                  <a:ext cx="604684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1"/>
                <p:cNvSpPr txBox="1"/>
                <p:nvPr/>
              </p:nvSpPr>
              <p:spPr>
                <a:xfrm>
                  <a:off x="5308018" y="357221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4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8018" y="3572212"/>
                  <a:ext cx="60468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1"/>
                <p:cNvSpPr txBox="1"/>
                <p:nvPr/>
              </p:nvSpPr>
              <p:spPr>
                <a:xfrm>
                  <a:off x="6621824" y="358310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1824" y="3583100"/>
                  <a:ext cx="604684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1"/>
                <p:cNvSpPr txBox="1"/>
                <p:nvPr/>
              </p:nvSpPr>
              <p:spPr>
                <a:xfrm>
                  <a:off x="7861848" y="359062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6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1848" y="3590620"/>
                  <a:ext cx="604684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1740312" y="4027195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0312" y="4027195"/>
                  <a:ext cx="604684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3497725" y="4029245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7725" y="4029245"/>
                  <a:ext cx="604684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6"/>
                <p:cNvSpPr txBox="1"/>
                <p:nvPr/>
              </p:nvSpPr>
              <p:spPr>
                <a:xfrm>
                  <a:off x="5322346" y="409934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2346" y="4099340"/>
                  <a:ext cx="604684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6"/>
                <p:cNvSpPr txBox="1"/>
                <p:nvPr/>
              </p:nvSpPr>
              <p:spPr>
                <a:xfrm>
                  <a:off x="6670746" y="412533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0746" y="4125336"/>
                  <a:ext cx="604684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46"/>
                <p:cNvSpPr txBox="1"/>
                <p:nvPr/>
              </p:nvSpPr>
              <p:spPr>
                <a:xfrm>
                  <a:off x="7870596" y="412852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0596" y="4128522"/>
                  <a:ext cx="604684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1793550" y="4645464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3550" y="4645464"/>
                  <a:ext cx="604684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3565426" y="468556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5426" y="4685560"/>
                  <a:ext cx="604684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46"/>
                <p:cNvSpPr txBox="1"/>
                <p:nvPr/>
              </p:nvSpPr>
              <p:spPr>
                <a:xfrm>
                  <a:off x="5321728" y="473095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1728" y="4730950"/>
                  <a:ext cx="604684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46"/>
                <p:cNvSpPr txBox="1"/>
                <p:nvPr/>
              </p:nvSpPr>
              <p:spPr>
                <a:xfrm>
                  <a:off x="6690656" y="4689331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0656" y="4689331"/>
                  <a:ext cx="604684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Right Brace 57"/>
            <p:cNvSpPr/>
            <p:nvPr/>
          </p:nvSpPr>
          <p:spPr>
            <a:xfrm>
              <a:off x="8854332" y="2060184"/>
              <a:ext cx="265471" cy="1133114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ight Brace 60"/>
            <p:cNvSpPr/>
            <p:nvPr/>
          </p:nvSpPr>
          <p:spPr>
            <a:xfrm>
              <a:off x="8752025" y="3614780"/>
              <a:ext cx="345027" cy="2572139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9589939" y="1281924"/>
              <a:ext cx="2278874" cy="2173131"/>
              <a:chOff x="4956563" y="2342435"/>
              <a:chExt cx="2278874" cy="2173131"/>
            </a:xfrm>
          </p:grpSpPr>
          <p:sp>
            <p:nvSpPr>
              <p:cNvPr id="65" name="Oval Callout 64"/>
              <p:cNvSpPr/>
              <p:nvPr/>
            </p:nvSpPr>
            <p:spPr>
              <a:xfrm rot="2933014">
                <a:off x="5009434" y="2289564"/>
                <a:ext cx="2173131" cy="2278874"/>
              </a:xfrm>
              <a:prstGeom prst="wedgeEllipseCallo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129316" y="2967336"/>
                <a:ext cx="1933366" cy="92333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These two rows from characteristic equation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9513002" y="3814283"/>
              <a:ext cx="2278874" cy="2173131"/>
              <a:chOff x="4956563" y="2342435"/>
              <a:chExt cx="2278874" cy="2173131"/>
            </a:xfrm>
          </p:grpSpPr>
          <p:sp>
            <p:nvSpPr>
              <p:cNvPr id="68" name="Oval Callout 67"/>
              <p:cNvSpPr/>
              <p:nvPr/>
            </p:nvSpPr>
            <p:spPr>
              <a:xfrm rot="2933014">
                <a:off x="5009434" y="2289564"/>
                <a:ext cx="2173131" cy="2278874"/>
              </a:xfrm>
              <a:prstGeom prst="wedgeEllipseCallo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129316" y="2967336"/>
                <a:ext cx="1933366" cy="64633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These  rows to be calculated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29"/>
              <p:cNvSpPr txBox="1"/>
              <p:nvPr/>
            </p:nvSpPr>
            <p:spPr>
              <a:xfrm>
                <a:off x="6523262" y="2852702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262" y="2852702"/>
                <a:ext cx="604684" cy="369332"/>
              </a:xfrm>
              <a:prstGeom prst="rect">
                <a:avLst/>
              </a:prstGeom>
              <a:blipFill>
                <a:blip r:embed="rId25"/>
                <a:stretch>
                  <a:fillRect r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29"/>
              <p:cNvSpPr txBox="1"/>
              <p:nvPr/>
            </p:nvSpPr>
            <p:spPr>
              <a:xfrm>
                <a:off x="6543172" y="2118637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2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172" y="2118637"/>
                <a:ext cx="604684" cy="369332"/>
              </a:xfrm>
              <a:prstGeom prst="rect">
                <a:avLst/>
              </a:prstGeom>
              <a:blipFill>
                <a:blip r:embed="rId26"/>
                <a:stretch>
                  <a:fillRect r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2433484" y="2476856"/>
            <a:ext cx="916757" cy="443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318434" y="2431734"/>
            <a:ext cx="913781" cy="624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9545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03688" y="780785"/>
                <a:ext cx="3782189" cy="694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−2.64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−1284.24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+4901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133.52+0.882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88" y="780785"/>
                <a:ext cx="3782189" cy="6949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17124" y="1786431"/>
                <a:ext cx="36795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−2.64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−1284.24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+4901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24" y="1786431"/>
                <a:ext cx="367959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03686" y="2385960"/>
                <a:ext cx="35064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2.64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1284.24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4901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86" y="2385960"/>
                <a:ext cx="350647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7124" y="2985489"/>
                <a:ext cx="4067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+486.45 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−1856.43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         (∗)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24" y="2985489"/>
                <a:ext cx="4067524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17124" y="3614542"/>
                <a:ext cx="38591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+486.45 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−1856.43=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0         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24" y="3614542"/>
                <a:ext cx="385913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5879" y="4297459"/>
                <a:ext cx="2457019" cy="310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490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235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ar-IQ" b="0" i="1" smtClean="0">
                          <a:latin typeface="Cambria Math" panose="02040503050406030204" pitchFamily="18" charset="0"/>
                        </a:rPr>
                        <m:t>يهمل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79" y="4297459"/>
                <a:ext cx="2457019" cy="310791"/>
              </a:xfrm>
              <a:prstGeom prst="rect">
                <a:avLst/>
              </a:prstGeom>
              <a:blipFill>
                <a:blip r:embed="rId7"/>
                <a:stretch>
                  <a:fillRect l="-1737" t="-15686" r="-4218" b="-43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5879" y="4864591"/>
                <a:ext cx="10351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78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79" y="4864591"/>
                <a:ext cx="1035155" cy="276999"/>
              </a:xfrm>
              <a:prstGeom prst="rect">
                <a:avLst/>
              </a:prstGeom>
              <a:blipFill>
                <a:blip r:embed="rId8"/>
                <a:stretch>
                  <a:fillRect l="-4118" r="-5294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5879" y="5501819"/>
                <a:ext cx="29841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𝑠𝑎𝑡𝑖𝑠𝑓𝑦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(∗)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79" y="5501819"/>
                <a:ext cx="2984150" cy="276999"/>
              </a:xfrm>
              <a:prstGeom prst="rect">
                <a:avLst/>
              </a:prstGeom>
              <a:blipFill>
                <a:blip r:embed="rId9"/>
                <a:stretch>
                  <a:fillRect l="-1224" t="-2222" r="-2245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3686" y="6139047"/>
                <a:ext cx="46241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𝑇h𝑒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𝑟𝑎𝑛𝑔𝑒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𝑓𝑜𝑟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𝑠𝑡𝑎𝑏𝑖𝑙𝑖𝑡𝑦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78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86" y="6139047"/>
                <a:ext cx="4624150" cy="276999"/>
              </a:xfrm>
              <a:prstGeom prst="rect">
                <a:avLst/>
              </a:prstGeom>
              <a:blipFill>
                <a:blip r:embed="rId10"/>
                <a:stretch>
                  <a:fillRect l="-264" r="-792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2909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3961" y="265471"/>
            <a:ext cx="56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7732" y="294788"/>
            <a:ext cx="185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Limiting gain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749" y="706672"/>
                <a:ext cx="3782189" cy="694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−2.64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−1284.24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+4901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133.52+0.882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49" y="706672"/>
                <a:ext cx="3782189" cy="6949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66886" y="1431551"/>
                <a:ext cx="38591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+486.45 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−1856.43=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0         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6" y="1431551"/>
                <a:ext cx="385913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4180" y="1915888"/>
                <a:ext cx="2457019" cy="310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490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235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ar-IQ" b="0" i="1" smtClean="0">
                          <a:latin typeface="Cambria Math" panose="02040503050406030204" pitchFamily="18" charset="0"/>
                        </a:rPr>
                        <m:t>يهمل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80" y="1915888"/>
                <a:ext cx="2457019" cy="310791"/>
              </a:xfrm>
              <a:prstGeom prst="rect">
                <a:avLst/>
              </a:prstGeom>
              <a:blipFill>
                <a:blip r:embed="rId4"/>
                <a:stretch>
                  <a:fillRect l="-1737" t="-15686" r="-4218" b="-45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9"/>
              <p:cNvSpPr txBox="1"/>
              <p:nvPr/>
            </p:nvSpPr>
            <p:spPr>
              <a:xfrm>
                <a:off x="579974" y="2418909"/>
                <a:ext cx="3027880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78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𝑙𝑖𝑚𝑖𝑡𝑖𝑛𝑔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𝑔𝑎𝑖𝑛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74" y="2418909"/>
                <a:ext cx="3027880" cy="307777"/>
              </a:xfrm>
              <a:prstGeom prst="rect">
                <a:avLst/>
              </a:prstGeom>
              <a:blipFill>
                <a:blip r:embed="rId5"/>
                <a:stretch>
                  <a:fillRect l="-1002" r="-1804" b="-3269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81749" y="2961277"/>
                <a:ext cx="61144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45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153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145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39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6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49" y="2961277"/>
                <a:ext cx="611443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08488" y="3452668"/>
                <a:ext cx="25851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>
                          <a:latin typeface="Cambria Math" panose="02040503050406030204" pitchFamily="18" charset="0"/>
                        </a:rPr>
                        <m:t>145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6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88" y="3452668"/>
                <a:ext cx="258519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81749" y="3970780"/>
                <a:ext cx="234686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latin typeface="Cambria Math" panose="02040503050406030204" pitchFamily="18" charset="0"/>
                        </a:rPr>
                        <m:t>145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68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49" y="3970780"/>
                <a:ext cx="2346861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6"/>
              <p:cNvSpPr txBox="1"/>
              <p:nvPr/>
            </p:nvSpPr>
            <p:spPr>
              <a:xfrm>
                <a:off x="466886" y="4560163"/>
                <a:ext cx="13909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6" y="4560163"/>
                <a:ext cx="1390958" cy="307777"/>
              </a:xfrm>
              <a:prstGeom prst="rect">
                <a:avLst/>
              </a:prstGeom>
              <a:blipFill>
                <a:blip r:embed="rId9"/>
                <a:stretch>
                  <a:fillRect t="-1961" r="-350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6"/>
              <p:cNvSpPr txBox="1"/>
              <p:nvPr/>
            </p:nvSpPr>
            <p:spPr>
              <a:xfrm>
                <a:off x="423232" y="4986805"/>
                <a:ext cx="3341364" cy="364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±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412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2" y="4986805"/>
                <a:ext cx="3341364" cy="364587"/>
              </a:xfrm>
              <a:prstGeom prst="rect">
                <a:avLst/>
              </a:prstGeom>
              <a:blipFill>
                <a:blip r:embed="rId10"/>
                <a:stretch>
                  <a:fillRect r="-1821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7"/>
              <p:cNvSpPr txBox="1"/>
              <p:nvPr/>
            </p:nvSpPr>
            <p:spPr>
              <a:xfrm>
                <a:off x="381749" y="5512184"/>
                <a:ext cx="144529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412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49" y="5512184"/>
                <a:ext cx="1445290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7"/>
              <p:cNvSpPr txBox="1"/>
              <p:nvPr/>
            </p:nvSpPr>
            <p:spPr>
              <a:xfrm>
                <a:off x="172933" y="5967307"/>
                <a:ext cx="1445290" cy="630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33" y="5967307"/>
                <a:ext cx="1445290" cy="630109"/>
              </a:xfrm>
              <a:prstGeom prst="rect">
                <a:avLst/>
              </a:prstGeom>
              <a:blipFill>
                <a:blip r:embed="rId12"/>
                <a:stretch>
                  <a:fillRect b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7"/>
              <p:cNvSpPr txBox="1"/>
              <p:nvPr/>
            </p:nvSpPr>
            <p:spPr>
              <a:xfrm>
                <a:off x="2690243" y="5907184"/>
                <a:ext cx="3271552" cy="5782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412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243" y="5907184"/>
                <a:ext cx="3271552" cy="5782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7033815" y="3100626"/>
            <a:ext cx="4688906" cy="3106543"/>
            <a:chOff x="6818466" y="2292741"/>
            <a:chExt cx="4688906" cy="3106543"/>
          </a:xfrm>
        </p:grpSpPr>
        <p:cxnSp>
          <p:nvCxnSpPr>
            <p:cNvPr id="18" name="Straight Arrow Connector 17"/>
            <p:cNvCxnSpPr/>
            <p:nvPr/>
          </p:nvCxnSpPr>
          <p:spPr>
            <a:xfrm flipH="1" flipV="1">
              <a:off x="7389860" y="2871411"/>
              <a:ext cx="0" cy="20116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7389860" y="4883091"/>
              <a:ext cx="411751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7"/>
            <p:cNvSpPr txBox="1"/>
            <p:nvPr/>
          </p:nvSpPr>
          <p:spPr>
            <a:xfrm>
              <a:off x="9616867" y="493761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7389859" y="3826412"/>
              <a:ext cx="3963941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2" name="Freeform 21"/>
            <p:cNvSpPr/>
            <p:nvPr/>
          </p:nvSpPr>
          <p:spPr>
            <a:xfrm>
              <a:off x="7427788" y="3076368"/>
              <a:ext cx="3671621" cy="1828827"/>
            </a:xfrm>
            <a:custGeom>
              <a:avLst/>
              <a:gdLst>
                <a:gd name="connsiteX0" fmla="*/ 0 w 2507225"/>
                <a:gd name="connsiteY0" fmla="*/ 1828827 h 1828827"/>
                <a:gd name="connsiteX1" fmla="*/ 206477 w 2507225"/>
                <a:gd name="connsiteY1" fmla="*/ 59021 h 1828827"/>
                <a:gd name="connsiteX2" fmla="*/ 368709 w 2507225"/>
                <a:gd name="connsiteY2" fmla="*/ 1460118 h 1828827"/>
                <a:gd name="connsiteX3" fmla="*/ 634180 w 2507225"/>
                <a:gd name="connsiteY3" fmla="*/ 27 h 1828827"/>
                <a:gd name="connsiteX4" fmla="*/ 737419 w 2507225"/>
                <a:gd name="connsiteY4" fmla="*/ 1504363 h 1828827"/>
                <a:gd name="connsiteX5" fmla="*/ 973393 w 2507225"/>
                <a:gd name="connsiteY5" fmla="*/ 27 h 1828827"/>
                <a:gd name="connsiteX6" fmla="*/ 1135625 w 2507225"/>
                <a:gd name="connsiteY6" fmla="*/ 1548608 h 1828827"/>
                <a:gd name="connsiteX7" fmla="*/ 1386348 w 2507225"/>
                <a:gd name="connsiteY7" fmla="*/ 27 h 1828827"/>
                <a:gd name="connsiteX8" fmla="*/ 1578077 w 2507225"/>
                <a:gd name="connsiteY8" fmla="*/ 1519111 h 1828827"/>
                <a:gd name="connsiteX9" fmla="*/ 1873045 w 2507225"/>
                <a:gd name="connsiteY9" fmla="*/ 27 h 1828827"/>
                <a:gd name="connsiteX10" fmla="*/ 1961535 w 2507225"/>
                <a:gd name="connsiteY10" fmla="*/ 1548608 h 1828827"/>
                <a:gd name="connsiteX11" fmla="*/ 2197509 w 2507225"/>
                <a:gd name="connsiteY11" fmla="*/ 27 h 1828827"/>
                <a:gd name="connsiteX12" fmla="*/ 2330245 w 2507225"/>
                <a:gd name="connsiteY12" fmla="*/ 1578105 h 1828827"/>
                <a:gd name="connsiteX13" fmla="*/ 2507225 w 2507225"/>
                <a:gd name="connsiteY13" fmla="*/ 1047163 h 1828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07225" h="1828827">
                  <a:moveTo>
                    <a:pt x="0" y="1828827"/>
                  </a:moveTo>
                  <a:cubicBezTo>
                    <a:pt x="72513" y="974649"/>
                    <a:pt x="145026" y="120472"/>
                    <a:pt x="206477" y="59021"/>
                  </a:cubicBezTo>
                  <a:cubicBezTo>
                    <a:pt x="267928" y="-2430"/>
                    <a:pt x="297425" y="1469950"/>
                    <a:pt x="368709" y="1460118"/>
                  </a:cubicBezTo>
                  <a:cubicBezTo>
                    <a:pt x="439993" y="1450286"/>
                    <a:pt x="572728" y="-7347"/>
                    <a:pt x="634180" y="27"/>
                  </a:cubicBezTo>
                  <a:cubicBezTo>
                    <a:pt x="695632" y="7401"/>
                    <a:pt x="680884" y="1504363"/>
                    <a:pt x="737419" y="1504363"/>
                  </a:cubicBezTo>
                  <a:cubicBezTo>
                    <a:pt x="793954" y="1504363"/>
                    <a:pt x="907025" y="-7347"/>
                    <a:pt x="973393" y="27"/>
                  </a:cubicBezTo>
                  <a:cubicBezTo>
                    <a:pt x="1039761" y="7401"/>
                    <a:pt x="1066799" y="1548608"/>
                    <a:pt x="1135625" y="1548608"/>
                  </a:cubicBezTo>
                  <a:cubicBezTo>
                    <a:pt x="1204451" y="1548608"/>
                    <a:pt x="1312606" y="4943"/>
                    <a:pt x="1386348" y="27"/>
                  </a:cubicBezTo>
                  <a:cubicBezTo>
                    <a:pt x="1460090" y="-4889"/>
                    <a:pt x="1496961" y="1519111"/>
                    <a:pt x="1578077" y="1519111"/>
                  </a:cubicBezTo>
                  <a:cubicBezTo>
                    <a:pt x="1659193" y="1519111"/>
                    <a:pt x="1809135" y="-4889"/>
                    <a:pt x="1873045" y="27"/>
                  </a:cubicBezTo>
                  <a:cubicBezTo>
                    <a:pt x="1936955" y="4943"/>
                    <a:pt x="1907458" y="1548608"/>
                    <a:pt x="1961535" y="1548608"/>
                  </a:cubicBezTo>
                  <a:cubicBezTo>
                    <a:pt x="2015612" y="1548608"/>
                    <a:pt x="2136057" y="-4889"/>
                    <a:pt x="2197509" y="27"/>
                  </a:cubicBezTo>
                  <a:cubicBezTo>
                    <a:pt x="2258961" y="4943"/>
                    <a:pt x="2278626" y="1403582"/>
                    <a:pt x="2330245" y="1578105"/>
                  </a:cubicBezTo>
                  <a:cubicBezTo>
                    <a:pt x="2381864" y="1752628"/>
                    <a:pt x="2444544" y="1399895"/>
                    <a:pt x="2507225" y="104716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TextBox 11"/>
            <p:cNvSpPr txBox="1"/>
            <p:nvPr/>
          </p:nvSpPr>
          <p:spPr>
            <a:xfrm>
              <a:off x="7008933" y="4665060"/>
              <a:ext cx="2511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11"/>
            <p:cNvSpPr txBox="1"/>
            <p:nvPr/>
          </p:nvSpPr>
          <p:spPr>
            <a:xfrm>
              <a:off x="6818466" y="3523143"/>
              <a:ext cx="57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10"/>
            <p:cNvSpPr txBox="1"/>
            <p:nvPr/>
          </p:nvSpPr>
          <p:spPr>
            <a:xfrm>
              <a:off x="6862930" y="2427722"/>
              <a:ext cx="7944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7657377" y="2789159"/>
              <a:ext cx="642561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7657377" y="2292741"/>
                  <a:ext cx="103201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a14:m>
                  <a:r>
                    <a:rPr lang="en-US" dirty="0" smtClean="0"/>
                    <a:t>=15.25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57377" y="2292741"/>
                  <a:ext cx="1032014" cy="369332"/>
                </a:xfrm>
                <a:prstGeom prst="rect">
                  <a:avLst/>
                </a:prstGeom>
                <a:blipFill>
                  <a:blip r:embed="rId14"/>
                  <a:stretch>
                    <a:fillRect t="-10000" r="-4118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183307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9716" y="240041"/>
            <a:ext cx="2610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notes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731342" y="682095"/>
                <a:ext cx="58902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342" y="682095"/>
                <a:ext cx="5890202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13240" y="718211"/>
            <a:ext cx="3141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characteristic equation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180" y="1245114"/>
            <a:ext cx="10719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If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coefficients of the 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 signs ( i.e. positive and negative) then no need to test , the system is 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unstable</a:t>
            </a: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14948" y="2085366"/>
                <a:ext cx="50803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   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14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98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is   unstable     </a:t>
                </a:r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948" y="2085366"/>
                <a:ext cx="5080365" cy="369332"/>
              </a:xfrm>
              <a:prstGeom prst="rect">
                <a:avLst/>
              </a:prstGeom>
              <a:blipFill>
                <a:blip r:embed="rId3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19294" y="2540930"/>
            <a:ext cx="10719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If there is a missing of any term, then no need to test , the system is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stable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either critically stable or unstable)</a:t>
            </a:r>
            <a:endParaRPr lang="en-US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805307" y="5338624"/>
                <a:ext cx="42297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is   stable     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307" y="5338624"/>
                <a:ext cx="4229748" cy="369332"/>
              </a:xfrm>
              <a:prstGeom prst="rect">
                <a:avLst/>
              </a:prstGeom>
              <a:blipFill>
                <a:blip r:embed="rId4"/>
                <a:stretch>
                  <a:fillRect t="-11667" r="-288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498435" y="3986617"/>
                <a:ext cx="75484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29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is critically stable  missing the absolute term  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435" y="3986617"/>
                <a:ext cx="7548477" cy="369332"/>
              </a:xfrm>
              <a:prstGeom prst="rect">
                <a:avLst/>
              </a:prstGeom>
              <a:blipFill>
                <a:blip r:embed="rId5"/>
                <a:stretch>
                  <a:fillRect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19294" y="4524121"/>
            <a:ext cx="10719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coefficients of the equation have the same sign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there are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missing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 , then the system should be tested to specify the stability.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041003" y="3582915"/>
                <a:ext cx="71102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𝑔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  </m:t>
                            </m:r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18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is   unstable      missing term of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003" y="3582915"/>
                <a:ext cx="7110280" cy="369332"/>
              </a:xfrm>
              <a:prstGeom prst="rect">
                <a:avLst/>
              </a:prstGeom>
              <a:blipFill>
                <a:blip r:embed="rId6"/>
                <a:stretch>
                  <a:fillRect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76842" y="6284674"/>
                <a:ext cx="45888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15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is   unstable     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42" y="6284674"/>
                <a:ext cx="4588820" cy="369332"/>
              </a:xfrm>
              <a:prstGeom prst="rect">
                <a:avLst/>
              </a:prstGeom>
              <a:blipFill>
                <a:blip r:embed="rId7"/>
                <a:stretch>
                  <a:fillRect t="-11475" r="-133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38161" y="5802089"/>
                <a:ext cx="495471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is   critically stable     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61" y="5802089"/>
                <a:ext cx="4954716" cy="369332"/>
              </a:xfrm>
              <a:prstGeom prst="rect">
                <a:avLst/>
              </a:prstGeom>
              <a:blipFill>
                <a:blip r:embed="rId8"/>
                <a:stretch>
                  <a:fillRect t="-11667" r="-3198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V="1">
            <a:off x="309716" y="2454698"/>
            <a:ext cx="1162172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9716" y="4491258"/>
            <a:ext cx="1162172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0765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4967" y="339212"/>
            <a:ext cx="4719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 about sketching the response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2781" y="1501864"/>
                <a:ext cx="3222522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81" y="1501864"/>
                <a:ext cx="3222522" cy="375872"/>
              </a:xfrm>
              <a:prstGeom prst="rect">
                <a:avLst/>
              </a:prstGeom>
              <a:blipFill>
                <a:blip r:embed="rId2"/>
                <a:stretch>
                  <a:fillRect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74951" y="2422214"/>
                <a:ext cx="369447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951" y="2422214"/>
                <a:ext cx="3694471" cy="369332"/>
              </a:xfrm>
              <a:prstGeom prst="rect">
                <a:avLst/>
              </a:prstGeom>
              <a:blipFill>
                <a:blip r:embed="rId3"/>
                <a:stretch>
                  <a:fillRect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6920557" y="910548"/>
            <a:ext cx="3380085" cy="2452696"/>
            <a:chOff x="7335109" y="1836852"/>
            <a:chExt cx="3380085" cy="2452696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7789115" y="2298518"/>
              <a:ext cx="0" cy="14748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7789114" y="3773356"/>
              <a:ext cx="29260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759616" y="2711470"/>
              <a:ext cx="283464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7789114" y="2727306"/>
              <a:ext cx="2684207" cy="1060799"/>
            </a:xfrm>
            <a:custGeom>
              <a:avLst/>
              <a:gdLst>
                <a:gd name="connsiteX0" fmla="*/ 0 w 2684207"/>
                <a:gd name="connsiteY0" fmla="*/ 1060799 h 1060799"/>
                <a:gd name="connsiteX1" fmla="*/ 914400 w 2684207"/>
                <a:gd name="connsiteY1" fmla="*/ 146399 h 1060799"/>
                <a:gd name="connsiteX2" fmla="*/ 2684207 w 2684207"/>
                <a:gd name="connsiteY2" fmla="*/ 13663 h 106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84207" h="1060799">
                  <a:moveTo>
                    <a:pt x="0" y="1060799"/>
                  </a:moveTo>
                  <a:cubicBezTo>
                    <a:pt x="233516" y="690860"/>
                    <a:pt x="467032" y="320922"/>
                    <a:pt x="914400" y="146399"/>
                  </a:cubicBezTo>
                  <a:cubicBezTo>
                    <a:pt x="1361768" y="-28124"/>
                    <a:pt x="2022987" y="-7231"/>
                    <a:pt x="2684207" y="13663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0"/>
            <p:cNvSpPr txBox="1"/>
            <p:nvPr/>
          </p:nvSpPr>
          <p:spPr>
            <a:xfrm>
              <a:off x="7391889" y="1836852"/>
              <a:ext cx="7944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1"/>
            <p:cNvSpPr txBox="1"/>
            <p:nvPr/>
          </p:nvSpPr>
          <p:spPr>
            <a:xfrm>
              <a:off x="10016121" y="3827883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1"/>
            <p:cNvSpPr txBox="1"/>
            <p:nvPr/>
          </p:nvSpPr>
          <p:spPr>
            <a:xfrm>
              <a:off x="7415485" y="3533184"/>
              <a:ext cx="4350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35109" y="2511415"/>
              <a:ext cx="3495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49040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18"/>
              <p:cNvSpPr txBox="1"/>
              <p:nvPr/>
            </p:nvSpPr>
            <p:spPr>
              <a:xfrm>
                <a:off x="421558" y="4831624"/>
                <a:ext cx="4637140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58" y="4831624"/>
                <a:ext cx="4637140" cy="375872"/>
              </a:xfrm>
              <a:prstGeom prst="rect">
                <a:avLst/>
              </a:prstGeom>
              <a:blipFill>
                <a:blip r:embed="rId2"/>
                <a:stretch>
                  <a:fillRect t="-1639"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374860" y="3874327"/>
            <a:ext cx="3676598" cy="2664585"/>
            <a:chOff x="6902912" y="1382997"/>
            <a:chExt cx="3676598" cy="2664585"/>
          </a:xfrm>
        </p:grpSpPr>
        <p:grpSp>
          <p:nvGrpSpPr>
            <p:cNvPr id="15" name="Group 14"/>
            <p:cNvGrpSpPr/>
            <p:nvPr/>
          </p:nvGrpSpPr>
          <p:grpSpPr>
            <a:xfrm>
              <a:off x="7101341" y="1613830"/>
              <a:ext cx="3478169" cy="2433752"/>
              <a:chOff x="5361031" y="1859417"/>
              <a:chExt cx="3478169" cy="243375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8382000" y="3752483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flipH="1" flipV="1">
                <a:off x="5684521" y="1859417"/>
                <a:ext cx="0" cy="18288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flipV="1">
                <a:off x="5684520" y="3673462"/>
                <a:ext cx="292608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11"/>
              <p:cNvSpPr txBox="1"/>
              <p:nvPr/>
            </p:nvSpPr>
            <p:spPr>
              <a:xfrm>
                <a:off x="5361031" y="3473407"/>
                <a:ext cx="3234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5737123" y="2422919"/>
                <a:ext cx="2580967" cy="1870250"/>
              </a:xfrm>
              <a:custGeom>
                <a:avLst/>
                <a:gdLst>
                  <a:gd name="connsiteX0" fmla="*/ 0 w 2580967"/>
                  <a:gd name="connsiteY0" fmla="*/ 1249429 h 1870250"/>
                  <a:gd name="connsiteX1" fmla="*/ 339212 w 2580967"/>
                  <a:gd name="connsiteY1" fmla="*/ 10565 h 1870250"/>
                  <a:gd name="connsiteX2" fmla="*/ 604683 w 2580967"/>
                  <a:gd name="connsiteY2" fmla="*/ 1868862 h 1870250"/>
                  <a:gd name="connsiteX3" fmla="*/ 825909 w 2580967"/>
                  <a:gd name="connsiteY3" fmla="*/ 335029 h 1870250"/>
                  <a:gd name="connsiteX4" fmla="*/ 1091380 w 2580967"/>
                  <a:gd name="connsiteY4" fmla="*/ 1603391 h 1870250"/>
                  <a:gd name="connsiteX5" fmla="*/ 1327354 w 2580967"/>
                  <a:gd name="connsiteY5" fmla="*/ 792229 h 1870250"/>
                  <a:gd name="connsiteX6" fmla="*/ 1592825 w 2580967"/>
                  <a:gd name="connsiteY6" fmla="*/ 1514900 h 1870250"/>
                  <a:gd name="connsiteX7" fmla="*/ 1858296 w 2580967"/>
                  <a:gd name="connsiteY7" fmla="*/ 1057700 h 1870250"/>
                  <a:gd name="connsiteX8" fmla="*/ 2050025 w 2580967"/>
                  <a:gd name="connsiteY8" fmla="*/ 1396913 h 1870250"/>
                  <a:gd name="connsiteX9" fmla="*/ 2286000 w 2580967"/>
                  <a:gd name="connsiteY9" fmla="*/ 1146191 h 1870250"/>
                  <a:gd name="connsiteX10" fmla="*/ 2389238 w 2580967"/>
                  <a:gd name="connsiteY10" fmla="*/ 1249429 h 1870250"/>
                  <a:gd name="connsiteX11" fmla="*/ 2580967 w 2580967"/>
                  <a:gd name="connsiteY11" fmla="*/ 1264178 h 1870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580967" h="1870250">
                    <a:moveTo>
                      <a:pt x="0" y="1249429"/>
                    </a:moveTo>
                    <a:cubicBezTo>
                      <a:pt x="119216" y="578377"/>
                      <a:pt x="238432" y="-92674"/>
                      <a:pt x="339212" y="10565"/>
                    </a:cubicBezTo>
                    <a:cubicBezTo>
                      <a:pt x="439992" y="113804"/>
                      <a:pt x="523567" y="1814785"/>
                      <a:pt x="604683" y="1868862"/>
                    </a:cubicBezTo>
                    <a:cubicBezTo>
                      <a:pt x="685799" y="1922939"/>
                      <a:pt x="744793" y="379274"/>
                      <a:pt x="825909" y="335029"/>
                    </a:cubicBezTo>
                    <a:cubicBezTo>
                      <a:pt x="907025" y="290784"/>
                      <a:pt x="1007806" y="1527191"/>
                      <a:pt x="1091380" y="1603391"/>
                    </a:cubicBezTo>
                    <a:cubicBezTo>
                      <a:pt x="1174954" y="1679591"/>
                      <a:pt x="1243780" y="806977"/>
                      <a:pt x="1327354" y="792229"/>
                    </a:cubicBezTo>
                    <a:cubicBezTo>
                      <a:pt x="1410928" y="777480"/>
                      <a:pt x="1504335" y="1470655"/>
                      <a:pt x="1592825" y="1514900"/>
                    </a:cubicBezTo>
                    <a:cubicBezTo>
                      <a:pt x="1681315" y="1559145"/>
                      <a:pt x="1782096" y="1077364"/>
                      <a:pt x="1858296" y="1057700"/>
                    </a:cubicBezTo>
                    <a:cubicBezTo>
                      <a:pt x="1934496" y="1038036"/>
                      <a:pt x="1978741" y="1382165"/>
                      <a:pt x="2050025" y="1396913"/>
                    </a:cubicBezTo>
                    <a:cubicBezTo>
                      <a:pt x="2121309" y="1411661"/>
                      <a:pt x="2229465" y="1170772"/>
                      <a:pt x="2286000" y="1146191"/>
                    </a:cubicBezTo>
                    <a:cubicBezTo>
                      <a:pt x="2342536" y="1121610"/>
                      <a:pt x="2340077" y="1229765"/>
                      <a:pt x="2389238" y="1249429"/>
                    </a:cubicBezTo>
                    <a:cubicBezTo>
                      <a:pt x="2438399" y="1269093"/>
                      <a:pt x="2509683" y="1266635"/>
                      <a:pt x="2580967" y="1264178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0"/>
            <p:cNvSpPr txBox="1"/>
            <p:nvPr/>
          </p:nvSpPr>
          <p:spPr>
            <a:xfrm>
              <a:off x="6902912" y="1382997"/>
              <a:ext cx="3968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562870" y="3657395"/>
            <a:ext cx="115037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1558" y="770505"/>
                <a:ext cx="5361039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58" y="770505"/>
                <a:ext cx="5361039" cy="375872"/>
              </a:xfrm>
              <a:prstGeom prst="rect">
                <a:avLst/>
              </a:prstGeom>
              <a:blipFill>
                <a:blip r:embed="rId3"/>
                <a:stretch>
                  <a:fillRect b="-32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1557" y="2694409"/>
                <a:ext cx="5361039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    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]</a:t>
                </a:r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57" y="2694409"/>
                <a:ext cx="5361039" cy="375872"/>
              </a:xfrm>
              <a:prstGeom prst="rect">
                <a:avLst/>
              </a:prstGeom>
              <a:blipFill>
                <a:blip r:embed="rId4"/>
                <a:stretch>
                  <a:fillRect t="-25806" b="-45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7771717" y="737582"/>
            <a:ext cx="3350961" cy="2367935"/>
            <a:chOff x="992311" y="4066402"/>
            <a:chExt cx="3350961" cy="2367935"/>
          </a:xfrm>
        </p:grpSpPr>
        <p:sp>
          <p:nvSpPr>
            <p:cNvPr id="40" name="TextBox 39"/>
            <p:cNvSpPr txBox="1"/>
            <p:nvPr/>
          </p:nvSpPr>
          <p:spPr>
            <a:xfrm>
              <a:off x="3351079" y="5972672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992311" y="4066402"/>
              <a:ext cx="3350961" cy="2060360"/>
              <a:chOff x="1927237" y="4231945"/>
              <a:chExt cx="3350961" cy="2060360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 flipH="1" flipV="1">
                <a:off x="2352119" y="4292959"/>
                <a:ext cx="0" cy="18288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flipV="1">
                <a:off x="2352118" y="6107004"/>
                <a:ext cx="292608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352118" y="5139300"/>
                <a:ext cx="2534758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5" name="Freeform 44"/>
              <p:cNvSpPr/>
              <p:nvPr/>
            </p:nvSpPr>
            <p:spPr>
              <a:xfrm>
                <a:off x="2352117" y="4231945"/>
                <a:ext cx="2168012" cy="1860305"/>
              </a:xfrm>
              <a:custGeom>
                <a:avLst/>
                <a:gdLst>
                  <a:gd name="connsiteX0" fmla="*/ 0 w 2168012"/>
                  <a:gd name="connsiteY0" fmla="*/ 1860305 h 1860305"/>
                  <a:gd name="connsiteX1" fmla="*/ 353961 w 2168012"/>
                  <a:gd name="connsiteY1" fmla="*/ 2008 h 1860305"/>
                  <a:gd name="connsiteX2" fmla="*/ 604683 w 2168012"/>
                  <a:gd name="connsiteY2" fmla="*/ 1476847 h 1860305"/>
                  <a:gd name="connsiteX3" fmla="*/ 929148 w 2168012"/>
                  <a:gd name="connsiteY3" fmla="*/ 341221 h 1860305"/>
                  <a:gd name="connsiteX4" fmla="*/ 1091380 w 2168012"/>
                  <a:gd name="connsiteY4" fmla="*/ 1196628 h 1860305"/>
                  <a:gd name="connsiteX5" fmla="*/ 1356851 w 2168012"/>
                  <a:gd name="connsiteY5" fmla="*/ 577195 h 1860305"/>
                  <a:gd name="connsiteX6" fmla="*/ 1460090 w 2168012"/>
                  <a:gd name="connsiteY6" fmla="*/ 1004899 h 1860305"/>
                  <a:gd name="connsiteX7" fmla="*/ 1563329 w 2168012"/>
                  <a:gd name="connsiteY7" fmla="*/ 709931 h 1860305"/>
                  <a:gd name="connsiteX8" fmla="*/ 1637071 w 2168012"/>
                  <a:gd name="connsiteY8" fmla="*/ 901660 h 1860305"/>
                  <a:gd name="connsiteX9" fmla="*/ 1740309 w 2168012"/>
                  <a:gd name="connsiteY9" fmla="*/ 842666 h 1860305"/>
                  <a:gd name="connsiteX10" fmla="*/ 1799303 w 2168012"/>
                  <a:gd name="connsiteY10" fmla="*/ 872163 h 1860305"/>
                  <a:gd name="connsiteX11" fmla="*/ 2168012 w 2168012"/>
                  <a:gd name="connsiteY11" fmla="*/ 886911 h 1860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68012" h="1860305">
                    <a:moveTo>
                      <a:pt x="0" y="1860305"/>
                    </a:moveTo>
                    <a:cubicBezTo>
                      <a:pt x="126590" y="963111"/>
                      <a:pt x="253181" y="65918"/>
                      <a:pt x="353961" y="2008"/>
                    </a:cubicBezTo>
                    <a:cubicBezTo>
                      <a:pt x="454742" y="-61902"/>
                      <a:pt x="508819" y="1420312"/>
                      <a:pt x="604683" y="1476847"/>
                    </a:cubicBezTo>
                    <a:cubicBezTo>
                      <a:pt x="700547" y="1533382"/>
                      <a:pt x="848032" y="387924"/>
                      <a:pt x="929148" y="341221"/>
                    </a:cubicBezTo>
                    <a:cubicBezTo>
                      <a:pt x="1010264" y="294518"/>
                      <a:pt x="1020096" y="1157299"/>
                      <a:pt x="1091380" y="1196628"/>
                    </a:cubicBezTo>
                    <a:cubicBezTo>
                      <a:pt x="1162664" y="1235957"/>
                      <a:pt x="1295399" y="609150"/>
                      <a:pt x="1356851" y="577195"/>
                    </a:cubicBezTo>
                    <a:cubicBezTo>
                      <a:pt x="1418303" y="545240"/>
                      <a:pt x="1425677" y="982776"/>
                      <a:pt x="1460090" y="1004899"/>
                    </a:cubicBezTo>
                    <a:cubicBezTo>
                      <a:pt x="1494503" y="1027022"/>
                      <a:pt x="1533832" y="727137"/>
                      <a:pt x="1563329" y="709931"/>
                    </a:cubicBezTo>
                    <a:cubicBezTo>
                      <a:pt x="1592826" y="692725"/>
                      <a:pt x="1607574" y="879538"/>
                      <a:pt x="1637071" y="901660"/>
                    </a:cubicBezTo>
                    <a:cubicBezTo>
                      <a:pt x="1666568" y="923782"/>
                      <a:pt x="1740309" y="842666"/>
                      <a:pt x="1740309" y="842666"/>
                    </a:cubicBezTo>
                    <a:cubicBezTo>
                      <a:pt x="1767348" y="837750"/>
                      <a:pt x="1728019" y="864789"/>
                      <a:pt x="1799303" y="872163"/>
                    </a:cubicBezTo>
                    <a:cubicBezTo>
                      <a:pt x="1870587" y="879537"/>
                      <a:pt x="2019299" y="883224"/>
                      <a:pt x="2168012" y="886911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11"/>
              <p:cNvSpPr txBox="1"/>
              <p:nvPr/>
            </p:nvSpPr>
            <p:spPr>
              <a:xfrm>
                <a:off x="1962572" y="5892195"/>
                <a:ext cx="3769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Box 11"/>
              <p:cNvSpPr txBox="1"/>
              <p:nvPr/>
            </p:nvSpPr>
            <p:spPr>
              <a:xfrm>
                <a:off x="1927237" y="4939245"/>
                <a:ext cx="49321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48" name="TextBox 10"/>
          <p:cNvSpPr txBox="1"/>
          <p:nvPr/>
        </p:nvSpPr>
        <p:spPr>
          <a:xfrm>
            <a:off x="7873225" y="337299"/>
            <a:ext cx="39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1355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18"/>
              <p:cNvSpPr txBox="1"/>
              <p:nvPr/>
            </p:nvSpPr>
            <p:spPr>
              <a:xfrm>
                <a:off x="562282" y="842208"/>
                <a:ext cx="690040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82" y="842208"/>
                <a:ext cx="6900402" cy="369332"/>
              </a:xfrm>
              <a:prstGeom prst="rect">
                <a:avLst/>
              </a:prstGeom>
              <a:blipFill>
                <a:blip r:embed="rId2"/>
                <a:stretch>
                  <a:fillRect l="-177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6449712" y="185471"/>
            <a:ext cx="4815347" cy="3857992"/>
            <a:chOff x="6701421" y="185471"/>
            <a:chExt cx="4815347" cy="3857992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7483952" y="647136"/>
              <a:ext cx="0" cy="202663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7484933" y="2636467"/>
              <a:ext cx="33832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7"/>
            <p:cNvSpPr txBox="1"/>
            <p:nvPr/>
          </p:nvSpPr>
          <p:spPr>
            <a:xfrm>
              <a:off x="11059568" y="237485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6701421" y="185471"/>
              <a:ext cx="7944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13037" y="2461913"/>
              <a:ext cx="3256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7483952" y="267662"/>
              <a:ext cx="3421626" cy="3775801"/>
            </a:xfrm>
            <a:custGeom>
              <a:avLst/>
              <a:gdLst>
                <a:gd name="connsiteX0" fmla="*/ 0 w 3421626"/>
                <a:gd name="connsiteY0" fmla="*/ 2345208 h 3775801"/>
                <a:gd name="connsiteX1" fmla="*/ 132736 w 3421626"/>
                <a:gd name="connsiteY1" fmla="*/ 1799517 h 3775801"/>
                <a:gd name="connsiteX2" fmla="*/ 339213 w 3421626"/>
                <a:gd name="connsiteY2" fmla="*/ 2713917 h 3775801"/>
                <a:gd name="connsiteX3" fmla="*/ 516194 w 3421626"/>
                <a:gd name="connsiteY3" fmla="*/ 1563543 h 3775801"/>
                <a:gd name="connsiteX4" fmla="*/ 693175 w 3421626"/>
                <a:gd name="connsiteY4" fmla="*/ 2920395 h 3775801"/>
                <a:gd name="connsiteX5" fmla="*/ 1047136 w 3421626"/>
                <a:gd name="connsiteY5" fmla="*/ 1047350 h 3775801"/>
                <a:gd name="connsiteX6" fmla="*/ 1430594 w 3421626"/>
                <a:gd name="connsiteY6" fmla="*/ 3185866 h 3775801"/>
                <a:gd name="connsiteX7" fmla="*/ 1666568 w 3421626"/>
                <a:gd name="connsiteY7" fmla="*/ 354175 h 3775801"/>
                <a:gd name="connsiteX8" fmla="*/ 2256504 w 3421626"/>
                <a:gd name="connsiteY8" fmla="*/ 3584072 h 3775801"/>
                <a:gd name="connsiteX9" fmla="*/ 2846439 w 3421626"/>
                <a:gd name="connsiteY9" fmla="*/ 214 h 3775801"/>
                <a:gd name="connsiteX10" fmla="*/ 3421626 w 3421626"/>
                <a:gd name="connsiteY10" fmla="*/ 3775801 h 3775801"/>
                <a:gd name="connsiteX11" fmla="*/ 3421626 w 3421626"/>
                <a:gd name="connsiteY11" fmla="*/ 3775801 h 3775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21626" h="3775801">
                  <a:moveTo>
                    <a:pt x="0" y="2345208"/>
                  </a:moveTo>
                  <a:cubicBezTo>
                    <a:pt x="38100" y="2041637"/>
                    <a:pt x="76201" y="1738066"/>
                    <a:pt x="132736" y="1799517"/>
                  </a:cubicBezTo>
                  <a:cubicBezTo>
                    <a:pt x="189271" y="1860968"/>
                    <a:pt x="275303" y="2753246"/>
                    <a:pt x="339213" y="2713917"/>
                  </a:cubicBezTo>
                  <a:cubicBezTo>
                    <a:pt x="403123" y="2674588"/>
                    <a:pt x="457201" y="1529130"/>
                    <a:pt x="516194" y="1563543"/>
                  </a:cubicBezTo>
                  <a:cubicBezTo>
                    <a:pt x="575187" y="1597956"/>
                    <a:pt x="604685" y="3006427"/>
                    <a:pt x="693175" y="2920395"/>
                  </a:cubicBezTo>
                  <a:cubicBezTo>
                    <a:pt x="781665" y="2834363"/>
                    <a:pt x="924233" y="1003105"/>
                    <a:pt x="1047136" y="1047350"/>
                  </a:cubicBezTo>
                  <a:cubicBezTo>
                    <a:pt x="1170039" y="1091595"/>
                    <a:pt x="1327355" y="3301395"/>
                    <a:pt x="1430594" y="3185866"/>
                  </a:cubicBezTo>
                  <a:cubicBezTo>
                    <a:pt x="1533833" y="3070337"/>
                    <a:pt x="1528916" y="287807"/>
                    <a:pt x="1666568" y="354175"/>
                  </a:cubicBezTo>
                  <a:cubicBezTo>
                    <a:pt x="1804220" y="420543"/>
                    <a:pt x="2059859" y="3643066"/>
                    <a:pt x="2256504" y="3584072"/>
                  </a:cubicBezTo>
                  <a:cubicBezTo>
                    <a:pt x="2453149" y="3525078"/>
                    <a:pt x="2652252" y="-31741"/>
                    <a:pt x="2846439" y="214"/>
                  </a:cubicBezTo>
                  <a:cubicBezTo>
                    <a:pt x="3040626" y="32169"/>
                    <a:pt x="3421626" y="3775801"/>
                    <a:pt x="3421626" y="3775801"/>
                  </a:cubicBezTo>
                  <a:lnTo>
                    <a:pt x="3421626" y="3775801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Connector 7"/>
          <p:cNvCxnSpPr/>
          <p:nvPr/>
        </p:nvCxnSpPr>
        <p:spPr>
          <a:xfrm flipV="1">
            <a:off x="562282" y="4159975"/>
            <a:ext cx="115479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8"/>
              <p:cNvSpPr txBox="1"/>
              <p:nvPr/>
            </p:nvSpPr>
            <p:spPr>
              <a:xfrm>
                <a:off x="324260" y="5321879"/>
                <a:ext cx="4637140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60" y="5321879"/>
                <a:ext cx="4637140" cy="375872"/>
              </a:xfrm>
              <a:prstGeom prst="rect">
                <a:avLst/>
              </a:prstGeom>
              <a:blipFill>
                <a:blip r:embed="rId3"/>
                <a:stretch>
                  <a:fillRect b="-32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6958766" y="4369851"/>
            <a:ext cx="4397125" cy="2273047"/>
            <a:chOff x="4310450" y="1917291"/>
            <a:chExt cx="4397125" cy="3621680"/>
          </a:xfrm>
        </p:grpSpPr>
        <p:cxnSp>
          <p:nvCxnSpPr>
            <p:cNvPr id="17" name="Straight Arrow Connector 16"/>
            <p:cNvCxnSpPr/>
            <p:nvPr/>
          </p:nvCxnSpPr>
          <p:spPr>
            <a:xfrm flipH="1" flipV="1">
              <a:off x="4760783" y="2516621"/>
              <a:ext cx="0" cy="28346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4769139" y="5339463"/>
              <a:ext cx="33832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250375" y="497331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4789412" y="3933941"/>
              <a:ext cx="3054881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4778477" y="1917291"/>
              <a:ext cx="2861187" cy="3421625"/>
            </a:xfrm>
            <a:custGeom>
              <a:avLst/>
              <a:gdLst>
                <a:gd name="connsiteX0" fmla="*/ 0 w 2861187"/>
                <a:gd name="connsiteY0" fmla="*/ 3421625 h 3421625"/>
                <a:gd name="connsiteX1" fmla="*/ 250723 w 2861187"/>
                <a:gd name="connsiteY1" fmla="*/ 1460090 h 3421625"/>
                <a:gd name="connsiteX2" fmla="*/ 501446 w 2861187"/>
                <a:gd name="connsiteY2" fmla="*/ 2418735 h 3421625"/>
                <a:gd name="connsiteX3" fmla="*/ 648929 w 2861187"/>
                <a:gd name="connsiteY3" fmla="*/ 1106129 h 3421625"/>
                <a:gd name="connsiteX4" fmla="*/ 914400 w 2861187"/>
                <a:gd name="connsiteY4" fmla="*/ 2654709 h 3421625"/>
                <a:gd name="connsiteX5" fmla="*/ 1017639 w 2861187"/>
                <a:gd name="connsiteY5" fmla="*/ 811161 h 3421625"/>
                <a:gd name="connsiteX6" fmla="*/ 1386349 w 2861187"/>
                <a:gd name="connsiteY6" fmla="*/ 3008671 h 3421625"/>
                <a:gd name="connsiteX7" fmla="*/ 1755058 w 2861187"/>
                <a:gd name="connsiteY7" fmla="*/ 457200 h 3421625"/>
                <a:gd name="connsiteX8" fmla="*/ 2330246 w 2861187"/>
                <a:gd name="connsiteY8" fmla="*/ 3274142 h 3421625"/>
                <a:gd name="connsiteX9" fmla="*/ 2861187 w 2861187"/>
                <a:gd name="connsiteY9" fmla="*/ 0 h 342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1187" h="3421625">
                  <a:moveTo>
                    <a:pt x="0" y="3421625"/>
                  </a:moveTo>
                  <a:cubicBezTo>
                    <a:pt x="83574" y="2524431"/>
                    <a:pt x="167149" y="1627238"/>
                    <a:pt x="250723" y="1460090"/>
                  </a:cubicBezTo>
                  <a:cubicBezTo>
                    <a:pt x="334297" y="1292942"/>
                    <a:pt x="435078" y="2477729"/>
                    <a:pt x="501446" y="2418735"/>
                  </a:cubicBezTo>
                  <a:cubicBezTo>
                    <a:pt x="567814" y="2359741"/>
                    <a:pt x="580103" y="1066800"/>
                    <a:pt x="648929" y="1106129"/>
                  </a:cubicBezTo>
                  <a:cubicBezTo>
                    <a:pt x="717755" y="1145458"/>
                    <a:pt x="852948" y="2703870"/>
                    <a:pt x="914400" y="2654709"/>
                  </a:cubicBezTo>
                  <a:cubicBezTo>
                    <a:pt x="975852" y="2605548"/>
                    <a:pt x="938981" y="752167"/>
                    <a:pt x="1017639" y="811161"/>
                  </a:cubicBezTo>
                  <a:cubicBezTo>
                    <a:pt x="1096297" y="870155"/>
                    <a:pt x="1263446" y="3067664"/>
                    <a:pt x="1386349" y="3008671"/>
                  </a:cubicBezTo>
                  <a:cubicBezTo>
                    <a:pt x="1509252" y="2949678"/>
                    <a:pt x="1597742" y="412955"/>
                    <a:pt x="1755058" y="457200"/>
                  </a:cubicBezTo>
                  <a:cubicBezTo>
                    <a:pt x="1912374" y="501445"/>
                    <a:pt x="2145891" y="3350342"/>
                    <a:pt x="2330246" y="3274142"/>
                  </a:cubicBezTo>
                  <a:cubicBezTo>
                    <a:pt x="2514601" y="3197942"/>
                    <a:pt x="2687894" y="1598971"/>
                    <a:pt x="2861187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10450" y="2407144"/>
              <a:ext cx="330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25706" y="3733613"/>
              <a:ext cx="4173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11"/>
            <p:cNvSpPr txBox="1"/>
            <p:nvPr/>
          </p:nvSpPr>
          <p:spPr>
            <a:xfrm>
              <a:off x="4452784" y="5138861"/>
              <a:ext cx="3256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2877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18"/>
              <p:cNvSpPr txBox="1"/>
              <p:nvPr/>
            </p:nvSpPr>
            <p:spPr>
              <a:xfrm>
                <a:off x="901495" y="1356540"/>
                <a:ext cx="46371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95" y="1356540"/>
                <a:ext cx="4637140" cy="369332"/>
              </a:xfrm>
              <a:prstGeom prst="rect">
                <a:avLst/>
              </a:prstGeom>
              <a:blipFill>
                <a:blip r:embed="rId2"/>
                <a:stretch>
                  <a:fillRect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6903762" y="411450"/>
            <a:ext cx="3810536" cy="2628844"/>
            <a:chOff x="6933258" y="1752452"/>
            <a:chExt cx="3810536" cy="2628844"/>
          </a:xfrm>
        </p:grpSpPr>
        <p:cxnSp>
          <p:nvCxnSpPr>
            <p:cNvPr id="5" name="Straight Arrow Connector 4"/>
            <p:cNvCxnSpPr/>
            <p:nvPr/>
          </p:nvCxnSpPr>
          <p:spPr>
            <a:xfrm flipH="1" flipV="1">
              <a:off x="7411024" y="2169561"/>
              <a:ext cx="0" cy="20116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7411024" y="4148733"/>
              <a:ext cx="29260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11"/>
            <p:cNvSpPr txBox="1"/>
            <p:nvPr/>
          </p:nvSpPr>
          <p:spPr>
            <a:xfrm>
              <a:off x="6989303" y="3981186"/>
              <a:ext cx="407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10"/>
            <p:cNvSpPr txBox="1"/>
            <p:nvPr/>
          </p:nvSpPr>
          <p:spPr>
            <a:xfrm>
              <a:off x="7050751" y="1752452"/>
              <a:ext cx="32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378951" y="3016118"/>
              <a:ext cx="2602593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>
              <a:off x="7418439" y="2109019"/>
              <a:ext cx="2433484" cy="2035278"/>
            </a:xfrm>
            <a:custGeom>
              <a:avLst/>
              <a:gdLst>
                <a:gd name="connsiteX0" fmla="*/ 0 w 2433484"/>
                <a:gd name="connsiteY0" fmla="*/ 2035278 h 2035278"/>
                <a:gd name="connsiteX1" fmla="*/ 176980 w 2433484"/>
                <a:gd name="connsiteY1" fmla="*/ 117987 h 2035278"/>
                <a:gd name="connsiteX2" fmla="*/ 442451 w 2433484"/>
                <a:gd name="connsiteY2" fmla="*/ 1637071 h 2035278"/>
                <a:gd name="connsiteX3" fmla="*/ 693174 w 2433484"/>
                <a:gd name="connsiteY3" fmla="*/ 58994 h 2035278"/>
                <a:gd name="connsiteX4" fmla="*/ 973393 w 2433484"/>
                <a:gd name="connsiteY4" fmla="*/ 1666568 h 2035278"/>
                <a:gd name="connsiteX5" fmla="*/ 1283109 w 2433484"/>
                <a:gd name="connsiteY5" fmla="*/ 73742 h 2035278"/>
                <a:gd name="connsiteX6" fmla="*/ 1504335 w 2433484"/>
                <a:gd name="connsiteY6" fmla="*/ 1666568 h 2035278"/>
                <a:gd name="connsiteX7" fmla="*/ 1843548 w 2433484"/>
                <a:gd name="connsiteY7" fmla="*/ 58994 h 2035278"/>
                <a:gd name="connsiteX8" fmla="*/ 2064774 w 2433484"/>
                <a:gd name="connsiteY8" fmla="*/ 1696065 h 2035278"/>
                <a:gd name="connsiteX9" fmla="*/ 2433484 w 2433484"/>
                <a:gd name="connsiteY9" fmla="*/ 0 h 203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33484" h="2035278">
                  <a:moveTo>
                    <a:pt x="0" y="2035278"/>
                  </a:moveTo>
                  <a:cubicBezTo>
                    <a:pt x="51619" y="1109816"/>
                    <a:pt x="103238" y="184355"/>
                    <a:pt x="176980" y="117987"/>
                  </a:cubicBezTo>
                  <a:cubicBezTo>
                    <a:pt x="250722" y="51619"/>
                    <a:pt x="356419" y="1646903"/>
                    <a:pt x="442451" y="1637071"/>
                  </a:cubicBezTo>
                  <a:cubicBezTo>
                    <a:pt x="528483" y="1627239"/>
                    <a:pt x="604684" y="54078"/>
                    <a:pt x="693174" y="58994"/>
                  </a:cubicBezTo>
                  <a:cubicBezTo>
                    <a:pt x="781664" y="63910"/>
                    <a:pt x="875071" y="1664110"/>
                    <a:pt x="973393" y="1666568"/>
                  </a:cubicBezTo>
                  <a:cubicBezTo>
                    <a:pt x="1071715" y="1669026"/>
                    <a:pt x="1194619" y="73742"/>
                    <a:pt x="1283109" y="73742"/>
                  </a:cubicBezTo>
                  <a:cubicBezTo>
                    <a:pt x="1371599" y="73742"/>
                    <a:pt x="1410929" y="1669026"/>
                    <a:pt x="1504335" y="1666568"/>
                  </a:cubicBezTo>
                  <a:cubicBezTo>
                    <a:pt x="1597741" y="1664110"/>
                    <a:pt x="1750142" y="54078"/>
                    <a:pt x="1843548" y="58994"/>
                  </a:cubicBezTo>
                  <a:cubicBezTo>
                    <a:pt x="1936954" y="63910"/>
                    <a:pt x="1966451" y="1705897"/>
                    <a:pt x="2064774" y="1696065"/>
                  </a:cubicBezTo>
                  <a:cubicBezTo>
                    <a:pt x="2163097" y="1686233"/>
                    <a:pt x="2298290" y="843116"/>
                    <a:pt x="2433484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0"/>
            <p:cNvSpPr txBox="1"/>
            <p:nvPr/>
          </p:nvSpPr>
          <p:spPr>
            <a:xfrm>
              <a:off x="10415594" y="3892241"/>
              <a:ext cx="32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0"/>
            <p:cNvSpPr txBox="1"/>
            <p:nvPr/>
          </p:nvSpPr>
          <p:spPr>
            <a:xfrm>
              <a:off x="6933258" y="2806155"/>
              <a:ext cx="32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01495" y="4831429"/>
                <a:ext cx="46371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95" y="4831429"/>
                <a:ext cx="4637140" cy="369332"/>
              </a:xfrm>
              <a:prstGeom prst="rect">
                <a:avLst/>
              </a:prstGeom>
              <a:blipFill>
                <a:blip r:embed="rId3"/>
                <a:stretch>
                  <a:fillRect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6854599" y="3642240"/>
            <a:ext cx="3453009" cy="2455369"/>
            <a:chOff x="7104305" y="3333237"/>
            <a:chExt cx="3453009" cy="2455369"/>
          </a:xfrm>
        </p:grpSpPr>
        <p:cxnSp>
          <p:nvCxnSpPr>
            <p:cNvPr id="18" name="Straight Arrow Connector 17"/>
            <p:cNvCxnSpPr/>
            <p:nvPr/>
          </p:nvCxnSpPr>
          <p:spPr>
            <a:xfrm flipH="1" flipV="1">
              <a:off x="7631234" y="3776926"/>
              <a:ext cx="0" cy="20116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7631234" y="4775257"/>
              <a:ext cx="29260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1"/>
            <p:cNvSpPr txBox="1"/>
            <p:nvPr/>
          </p:nvSpPr>
          <p:spPr>
            <a:xfrm>
              <a:off x="7191823" y="4516341"/>
              <a:ext cx="407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10"/>
            <p:cNvSpPr txBox="1"/>
            <p:nvPr/>
          </p:nvSpPr>
          <p:spPr>
            <a:xfrm>
              <a:off x="7104305" y="3333237"/>
              <a:ext cx="32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7654413" y="4055806"/>
              <a:ext cx="2890684" cy="1238975"/>
            </a:xfrm>
            <a:custGeom>
              <a:avLst/>
              <a:gdLst>
                <a:gd name="connsiteX0" fmla="*/ 0 w 2890684"/>
                <a:gd name="connsiteY0" fmla="*/ 722671 h 1238975"/>
                <a:gd name="connsiteX1" fmla="*/ 235974 w 2890684"/>
                <a:gd name="connsiteY1" fmla="*/ 147484 h 1238975"/>
                <a:gd name="connsiteX2" fmla="*/ 604684 w 2890684"/>
                <a:gd name="connsiteY2" fmla="*/ 1238865 h 1238975"/>
                <a:gd name="connsiteX3" fmla="*/ 870155 w 2890684"/>
                <a:gd name="connsiteY3" fmla="*/ 73742 h 1238975"/>
                <a:gd name="connsiteX4" fmla="*/ 1283110 w 2890684"/>
                <a:gd name="connsiteY4" fmla="*/ 1238865 h 1238975"/>
                <a:gd name="connsiteX5" fmla="*/ 1607574 w 2890684"/>
                <a:gd name="connsiteY5" fmla="*/ 58994 h 1238975"/>
                <a:gd name="connsiteX6" fmla="*/ 1991032 w 2890684"/>
                <a:gd name="connsiteY6" fmla="*/ 1179871 h 1238975"/>
                <a:gd name="connsiteX7" fmla="*/ 2271252 w 2890684"/>
                <a:gd name="connsiteY7" fmla="*/ 58994 h 1238975"/>
                <a:gd name="connsiteX8" fmla="*/ 2595716 w 2890684"/>
                <a:gd name="connsiteY8" fmla="*/ 1238865 h 1238975"/>
                <a:gd name="connsiteX9" fmla="*/ 2861187 w 2890684"/>
                <a:gd name="connsiteY9" fmla="*/ 44246 h 1238975"/>
                <a:gd name="connsiteX10" fmla="*/ 2861187 w 2890684"/>
                <a:gd name="connsiteY10" fmla="*/ 44246 h 1238975"/>
                <a:gd name="connsiteX11" fmla="*/ 2890684 w 2890684"/>
                <a:gd name="connsiteY11" fmla="*/ 0 h 123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0684" h="1238975">
                  <a:moveTo>
                    <a:pt x="0" y="722671"/>
                  </a:moveTo>
                  <a:cubicBezTo>
                    <a:pt x="67596" y="392061"/>
                    <a:pt x="135193" y="61452"/>
                    <a:pt x="235974" y="147484"/>
                  </a:cubicBezTo>
                  <a:cubicBezTo>
                    <a:pt x="336755" y="233516"/>
                    <a:pt x="498987" y="1251155"/>
                    <a:pt x="604684" y="1238865"/>
                  </a:cubicBezTo>
                  <a:cubicBezTo>
                    <a:pt x="710381" y="1226575"/>
                    <a:pt x="757084" y="73742"/>
                    <a:pt x="870155" y="73742"/>
                  </a:cubicBezTo>
                  <a:cubicBezTo>
                    <a:pt x="983226" y="73742"/>
                    <a:pt x="1160207" y="1241323"/>
                    <a:pt x="1283110" y="1238865"/>
                  </a:cubicBezTo>
                  <a:cubicBezTo>
                    <a:pt x="1406013" y="1236407"/>
                    <a:pt x="1489587" y="68826"/>
                    <a:pt x="1607574" y="58994"/>
                  </a:cubicBezTo>
                  <a:cubicBezTo>
                    <a:pt x="1725561" y="49162"/>
                    <a:pt x="1880419" y="1179871"/>
                    <a:pt x="1991032" y="1179871"/>
                  </a:cubicBezTo>
                  <a:cubicBezTo>
                    <a:pt x="2101645" y="1179871"/>
                    <a:pt x="2170471" y="49162"/>
                    <a:pt x="2271252" y="58994"/>
                  </a:cubicBezTo>
                  <a:cubicBezTo>
                    <a:pt x="2372033" y="68826"/>
                    <a:pt x="2497394" y="1241323"/>
                    <a:pt x="2595716" y="1238865"/>
                  </a:cubicBezTo>
                  <a:cubicBezTo>
                    <a:pt x="2694038" y="1236407"/>
                    <a:pt x="2861187" y="44246"/>
                    <a:pt x="2861187" y="44246"/>
                  </a:cubicBezTo>
                  <a:lnTo>
                    <a:pt x="2861187" y="44246"/>
                  </a:lnTo>
                  <a:lnTo>
                    <a:pt x="2890684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32019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4904" y="545690"/>
            <a:ext cx="1519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Exercise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8372" y="1001772"/>
            <a:ext cx="3937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Sketch the following functions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8372" y="1599045"/>
                <a:ext cx="45418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372" y="1599045"/>
                <a:ext cx="4541821" cy="369332"/>
              </a:xfrm>
              <a:prstGeom prst="rect">
                <a:avLst/>
              </a:prstGeom>
              <a:blipFill>
                <a:blip r:embed="rId2"/>
                <a:stretch>
                  <a:fillRect l="-805" r="-1611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790" y="2198732"/>
                <a:ext cx="42853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790" y="2198732"/>
                <a:ext cx="4285340" cy="369332"/>
              </a:xfrm>
              <a:prstGeom prst="rect">
                <a:avLst/>
              </a:prstGeom>
              <a:blipFill>
                <a:blip r:embed="rId3"/>
                <a:stretch>
                  <a:fillRect l="-1280" t="-1667" r="-2134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4179" y="2791843"/>
                <a:ext cx="34159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79" y="2791843"/>
                <a:ext cx="3415935" cy="369332"/>
              </a:xfrm>
              <a:prstGeom prst="rect">
                <a:avLst/>
              </a:prstGeom>
              <a:blipFill>
                <a:blip r:embed="rId4"/>
                <a:stretch>
                  <a:fillRect l="-1786" r="-2857"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04179" y="3631392"/>
                <a:ext cx="35794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79" y="3631392"/>
                <a:ext cx="3579441" cy="369332"/>
              </a:xfrm>
              <a:prstGeom prst="rect">
                <a:avLst/>
              </a:prstGeom>
              <a:blipFill>
                <a:blip r:embed="rId5"/>
                <a:stretch>
                  <a:fillRect l="-1704" t="-1667" r="-2726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4179" y="4470941"/>
                <a:ext cx="19993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79" y="4470941"/>
                <a:ext cx="1999393" cy="369332"/>
              </a:xfrm>
              <a:prstGeom prst="rect">
                <a:avLst/>
              </a:prstGeom>
              <a:blipFill>
                <a:blip r:embed="rId6"/>
                <a:stretch>
                  <a:fillRect l="-3354" r="-61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04179" y="5211162"/>
                <a:ext cx="24257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79" y="5211162"/>
                <a:ext cx="2425792" cy="369332"/>
              </a:xfrm>
              <a:prstGeom prst="rect">
                <a:avLst/>
              </a:prstGeom>
              <a:blipFill>
                <a:blip r:embed="rId7"/>
                <a:stretch>
                  <a:fillRect l="-2513" r="-4020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75008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38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95235" y="1271270"/>
            <a:ext cx="8444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Thank you for your attention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0513" y="2920181"/>
            <a:ext cx="29745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Any ?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239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29859" y="1021088"/>
                <a:ext cx="3610604" cy="715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)−(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59" y="1021088"/>
                <a:ext cx="3610604" cy="7157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24537" y="2377939"/>
                <a:ext cx="3615926" cy="715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)−(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37" y="2377939"/>
                <a:ext cx="3615926" cy="7157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24537" y="4265733"/>
                <a:ext cx="3615926" cy="715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)−(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−7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37" y="4265733"/>
                <a:ext cx="3615926" cy="7157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H="1">
            <a:off x="5840361" y="1021088"/>
            <a:ext cx="0" cy="5173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194322" y="1021088"/>
                <a:ext cx="3348161" cy="7142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322" y="1021088"/>
                <a:ext cx="3348161" cy="7142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194322" y="2377939"/>
                <a:ext cx="3353482" cy="7142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322" y="2377939"/>
                <a:ext cx="3353482" cy="7142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310252" y="4009995"/>
                <a:ext cx="3232231" cy="7142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−7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∗0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252" y="4009995"/>
                <a:ext cx="3232231" cy="7142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78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795818" y="6356350"/>
            <a:ext cx="557981" cy="365125"/>
          </a:xfrm>
        </p:spPr>
        <p:txBody>
          <a:bodyPr/>
          <a:lstStyle/>
          <a:p>
            <a:fld id="{C1227082-9623-4AB1-B9BE-6FF402288CC8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3013" y="962230"/>
            <a:ext cx="10896600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tabLst>
                <a:tab pos="17621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Routh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criterion states that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in the first column  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3013" y="338903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Routh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Criterion</a:t>
            </a:r>
            <a:endParaRPr lang="en-US" sz="24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199" y="1831778"/>
            <a:ext cx="1089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tabLst>
                <a:tab pos="17621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   There is  a negative sign, then the system is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unstable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199" y="2773391"/>
            <a:ext cx="10896600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tabLst>
                <a:tab pos="17621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All elements are positive sign, then the system is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stable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199" y="3670141"/>
            <a:ext cx="1089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tabLst>
                <a:tab pos="17621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There is a zero value and no negative sign, then the system is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critically stable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710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2281" y="1428390"/>
            <a:ext cx="357827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Test the stability using Routh test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5016" y="397895"/>
            <a:ext cx="1316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1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5016" y="884096"/>
                <a:ext cx="11188442" cy="652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closed system has a characteristic equation of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=75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+130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+68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+14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+6=0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16" y="884096"/>
                <a:ext cx="11188442" cy="652551"/>
              </a:xfrm>
              <a:prstGeom prst="rect">
                <a:avLst/>
              </a:prstGeom>
              <a:blipFill>
                <a:blip r:embed="rId2"/>
                <a:stretch>
                  <a:fillRect l="-490" t="-4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49128" y="2080941"/>
            <a:ext cx="1080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93123" y="2447471"/>
                <a:ext cx="43779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75 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+130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+68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+6=0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123" y="2447471"/>
                <a:ext cx="437793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759045" y="2744906"/>
            <a:ext cx="7458606" cy="4023360"/>
            <a:chOff x="1452220" y="714495"/>
            <a:chExt cx="7458606" cy="4023360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1452220" y="1144102"/>
              <a:ext cx="7315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171653" y="714495"/>
              <a:ext cx="0" cy="4023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595626" y="714496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</a:t>
              </a:r>
              <a:endParaRPr lang="en-US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711156" y="2627446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11156" y="1926875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711994" y="1368065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684955" y="3852077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5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684956" y="3239762"/>
              <a:ext cx="486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4</a:t>
              </a:r>
              <a:endParaRPr 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2453103" y="131440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3103" y="1314402"/>
                  <a:ext cx="60468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2415006" y="200726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5006" y="2007266"/>
                  <a:ext cx="604684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4154084" y="1314402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4084" y="1314402"/>
                  <a:ext cx="60468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4154084" y="200726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4084" y="2007266"/>
                  <a:ext cx="604684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29"/>
                <p:cNvSpPr txBox="1"/>
                <p:nvPr/>
              </p:nvSpPr>
              <p:spPr>
                <a:xfrm>
                  <a:off x="5855065" y="1332214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5065" y="1332214"/>
                  <a:ext cx="60468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29"/>
                <p:cNvSpPr txBox="1"/>
                <p:nvPr/>
              </p:nvSpPr>
              <p:spPr>
                <a:xfrm>
                  <a:off x="5876350" y="204122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6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6350" y="2041227"/>
                  <a:ext cx="60468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6976972" y="1277816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6972" y="1277816"/>
                  <a:ext cx="60468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Straight Connector 67"/>
            <p:cNvCxnSpPr/>
            <p:nvPr/>
          </p:nvCxnSpPr>
          <p:spPr>
            <a:xfrm>
              <a:off x="1595626" y="2627446"/>
              <a:ext cx="7315200" cy="0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2382208" y="2677059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59.9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2208" y="2677059"/>
                  <a:ext cx="604684" cy="369332"/>
                </a:xfrm>
                <a:prstGeom prst="rect">
                  <a:avLst/>
                </a:prstGeom>
                <a:blipFill>
                  <a:blip r:embed="rId11"/>
                  <a:stretch>
                    <a:fillRect r="-10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4120800" y="2741073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0800" y="2741073"/>
                  <a:ext cx="604684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41"/>
                <p:cNvSpPr txBox="1"/>
                <p:nvPr/>
              </p:nvSpPr>
              <p:spPr>
                <a:xfrm>
                  <a:off x="5896676" y="2815557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1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6676" y="2815557"/>
                  <a:ext cx="60468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2328970" y="327054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0.98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28970" y="3270540"/>
                  <a:ext cx="604684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4086383" y="3272590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6383" y="3272590"/>
                  <a:ext cx="604684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2382208" y="3888809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2208" y="3888809"/>
                  <a:ext cx="604684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46"/>
                <p:cNvSpPr txBox="1"/>
                <p:nvPr/>
              </p:nvSpPr>
              <p:spPr>
                <a:xfrm>
                  <a:off x="4086383" y="3874174"/>
                  <a:ext cx="6046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5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6383" y="3874174"/>
                  <a:ext cx="604684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6" name="Oval 75"/>
          <p:cNvSpPr/>
          <p:nvPr/>
        </p:nvSpPr>
        <p:spPr>
          <a:xfrm>
            <a:off x="1536243" y="3277188"/>
            <a:ext cx="970487" cy="3330089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219237" y="5538780"/>
            <a:ext cx="3262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system is stable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96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7</a:t>
            </a:fld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25016" y="397895"/>
            <a:ext cx="1316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2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25016" y="884096"/>
                <a:ext cx="1106424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closed system has a characteristic equation of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5 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+15=0</m:t>
                    </m:r>
                  </m:oMath>
                </a14:m>
                <a:endParaRPr lang="en-US" dirty="0"/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16" y="884096"/>
                <a:ext cx="11064240" cy="457200"/>
              </a:xfrm>
              <a:prstGeom prst="rect">
                <a:avLst/>
              </a:prstGeom>
              <a:blipFill>
                <a:blip r:embed="rId2"/>
                <a:stretch>
                  <a:fillRect l="-496" t="-6667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8613726" y="907548"/>
            <a:ext cx="357827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Test the stability using Routh test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5016" y="1739358"/>
            <a:ext cx="108074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283209" y="2967137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002642" y="2537530"/>
            <a:ext cx="0" cy="402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426615" y="2537531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1542145" y="4450481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1542145" y="3749910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1542983" y="3191100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1515945" y="5062797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284092" y="3137437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092" y="3137437"/>
                <a:ext cx="60468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245995" y="3830301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995" y="3830301"/>
                <a:ext cx="60468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985073" y="3137437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073" y="3137437"/>
                <a:ext cx="60468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985073" y="3830301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073" y="3830301"/>
                <a:ext cx="60468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29"/>
              <p:cNvSpPr txBox="1"/>
              <p:nvPr/>
            </p:nvSpPr>
            <p:spPr>
              <a:xfrm>
                <a:off x="5686054" y="3155249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9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054" y="3155249"/>
                <a:ext cx="60468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29"/>
              <p:cNvSpPr txBox="1"/>
              <p:nvPr/>
            </p:nvSpPr>
            <p:spPr>
              <a:xfrm>
                <a:off x="5707339" y="3864262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339" y="3864262"/>
                <a:ext cx="60468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/>
          <p:nvPr/>
        </p:nvCxnSpPr>
        <p:spPr>
          <a:xfrm>
            <a:off x="1426615" y="4450481"/>
            <a:ext cx="7315200" cy="0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213197" y="4500094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197" y="4500094"/>
                <a:ext cx="604684" cy="369332"/>
              </a:xfrm>
              <a:prstGeom prst="rect">
                <a:avLst/>
              </a:prstGeom>
              <a:blipFill>
                <a:blip r:embed="rId9"/>
                <a:stretch>
                  <a:fillRect r="-8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951789" y="4564108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789" y="4564108"/>
                <a:ext cx="60468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159959" y="5093575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959" y="5093575"/>
                <a:ext cx="60468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917372" y="5095625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7372" y="5095625"/>
                <a:ext cx="60468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Oval 79"/>
          <p:cNvSpPr/>
          <p:nvPr/>
        </p:nvSpPr>
        <p:spPr>
          <a:xfrm>
            <a:off x="2153479" y="3026261"/>
            <a:ext cx="970487" cy="3330089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 flipH="1" flipV="1">
            <a:off x="2850679" y="4869426"/>
            <a:ext cx="1066693" cy="92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927226" y="5796116"/>
            <a:ext cx="1768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Negative sign</a:t>
            </a:r>
            <a:endParaRPr lang="en-US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7428604" y="5534506"/>
            <a:ext cx="3262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system is unstable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273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25016" y="397895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3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8539" y="883990"/>
                <a:ext cx="11188442" cy="652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closed system has a characteristic equation of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39" y="883990"/>
                <a:ext cx="11188442" cy="652551"/>
              </a:xfrm>
              <a:prstGeom prst="rect">
                <a:avLst/>
              </a:prstGeom>
              <a:blipFill>
                <a:blip r:embed="rId2"/>
                <a:stretch>
                  <a:fillRect l="-490" t="-4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85000" y="1300546"/>
            <a:ext cx="357827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Test the stability using Routh test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216823" y="2653688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36256" y="2224081"/>
            <a:ext cx="0" cy="402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0229" y="2224082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475759" y="4137032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475759" y="3436461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476597" y="2877651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49558" y="5361663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9559" y="4749348"/>
            <a:ext cx="486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17706" y="2823988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706" y="2823988"/>
                <a:ext cx="60468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79609" y="3516852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609" y="3516852"/>
                <a:ext cx="60468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18687" y="2823988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687" y="2823988"/>
                <a:ext cx="60468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18687" y="3516852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687" y="3516852"/>
                <a:ext cx="60468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29"/>
              <p:cNvSpPr txBox="1"/>
              <p:nvPr/>
            </p:nvSpPr>
            <p:spPr>
              <a:xfrm>
                <a:off x="5619668" y="2841800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668" y="2841800"/>
                <a:ext cx="60468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29"/>
              <p:cNvSpPr txBox="1"/>
              <p:nvPr/>
            </p:nvSpPr>
            <p:spPr>
              <a:xfrm>
                <a:off x="5640953" y="3550813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953" y="3550813"/>
                <a:ext cx="60468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741575" y="2787402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575" y="2787402"/>
                <a:ext cx="60468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1360229" y="4137032"/>
            <a:ext cx="7315200" cy="0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46811" y="4186645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811" y="4186645"/>
                <a:ext cx="60468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85403" y="4250659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403" y="4250659"/>
                <a:ext cx="60468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41"/>
              <p:cNvSpPr txBox="1"/>
              <p:nvPr/>
            </p:nvSpPr>
            <p:spPr>
              <a:xfrm>
                <a:off x="5661279" y="4325143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279" y="4325143"/>
                <a:ext cx="60468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93573" y="4780126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573" y="4780126"/>
                <a:ext cx="60468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50986" y="4782176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986" y="4782176"/>
                <a:ext cx="60468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093573" y="5423219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573" y="5423219"/>
                <a:ext cx="604684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46"/>
              <p:cNvSpPr txBox="1"/>
              <p:nvPr/>
            </p:nvSpPr>
            <p:spPr>
              <a:xfrm>
                <a:off x="3850986" y="5383760"/>
                <a:ext cx="6046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986" y="5383760"/>
                <a:ext cx="604684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625016" y="1764389"/>
            <a:ext cx="108074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32023" y="6078199"/>
            <a:ext cx="3274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system is critically stable</a:t>
            </a:r>
            <a:endParaRPr lang="en-US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025361" y="2739382"/>
            <a:ext cx="970487" cy="3650084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2995848" y="5792551"/>
            <a:ext cx="632255" cy="454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28103" y="6098030"/>
            <a:ext cx="4393363" cy="38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 element exists and no negative 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7717869" y="6149320"/>
            <a:ext cx="558876" cy="2578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1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7082-9623-4AB1-B9BE-6FF402288CC8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6741" y="442574"/>
            <a:ext cx="2639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 1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684" y="1238865"/>
            <a:ext cx="6548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Test the stability of the following system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96741" y="1975972"/>
                <a:ext cx="41701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41" y="1975972"/>
                <a:ext cx="4170116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766619" y="1975971"/>
            <a:ext cx="1696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Ans: stable</a:t>
            </a:r>
            <a:endParaRPr lang="en-US" sz="24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4684" y="3190256"/>
                <a:ext cx="41701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+5=0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84" y="3190256"/>
                <a:ext cx="417011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766617" y="3156207"/>
            <a:ext cx="2536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Ans: unstable</a:t>
            </a:r>
            <a:endParaRPr lang="en-US" sz="24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96741" y="4404540"/>
                <a:ext cx="36520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+72=0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41" y="4404540"/>
                <a:ext cx="365209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766617" y="4354978"/>
            <a:ext cx="3259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Ans: critically stable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92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1275</Words>
  <Application>Microsoft Office PowerPoint</Application>
  <PresentationFormat>Widescreen</PresentationFormat>
  <Paragraphs>613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harith</dc:creator>
  <cp:lastModifiedBy>harith</cp:lastModifiedBy>
  <cp:revision>193</cp:revision>
  <dcterms:created xsi:type="dcterms:W3CDTF">2020-05-26T16:41:22Z</dcterms:created>
  <dcterms:modified xsi:type="dcterms:W3CDTF">2020-06-28T19:44:58Z</dcterms:modified>
</cp:coreProperties>
</file>